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9" r:id="rId2"/>
    <p:sldId id="300" r:id="rId3"/>
    <p:sldId id="302" r:id="rId4"/>
    <p:sldId id="301" r:id="rId5"/>
    <p:sldId id="303" r:id="rId6"/>
    <p:sldId id="304" r:id="rId7"/>
    <p:sldId id="305" r:id="rId8"/>
    <p:sldId id="307" r:id="rId9"/>
    <p:sldId id="308" r:id="rId10"/>
    <p:sldId id="309" r:id="rId11"/>
    <p:sldId id="342" r:id="rId12"/>
    <p:sldId id="306" r:id="rId13"/>
    <p:sldId id="343" r:id="rId14"/>
    <p:sldId id="348" r:id="rId15"/>
    <p:sldId id="349" r:id="rId16"/>
    <p:sldId id="344" r:id="rId17"/>
    <p:sldId id="345" r:id="rId18"/>
    <p:sldId id="346" r:id="rId19"/>
    <p:sldId id="350" r:id="rId20"/>
    <p:sldId id="311" r:id="rId21"/>
    <p:sldId id="312" r:id="rId22"/>
    <p:sldId id="313" r:id="rId23"/>
    <p:sldId id="314" r:id="rId24"/>
    <p:sldId id="315" r:id="rId25"/>
    <p:sldId id="341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9" r:id="rId39"/>
    <p:sldId id="328" r:id="rId40"/>
    <p:sldId id="331" r:id="rId41"/>
    <p:sldId id="332" r:id="rId42"/>
    <p:sldId id="330" r:id="rId43"/>
    <p:sldId id="336" r:id="rId44"/>
    <p:sldId id="335" r:id="rId45"/>
    <p:sldId id="334" r:id="rId46"/>
    <p:sldId id="333" r:id="rId47"/>
    <p:sldId id="337" r:id="rId48"/>
    <p:sldId id="340" r:id="rId4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AB7"/>
    <a:srgbClr val="009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731" autoAdjust="0"/>
  </p:normalViewPr>
  <p:slideViewPr>
    <p:cSldViewPr snapToGrid="0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E6223-4E42-4254-B0AA-2F8B2CB0AD77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DBF5271-9A1F-4BB2-9662-C5D83046E930}">
      <dgm:prSet phldrT="[Metin]"/>
      <dgm:spPr/>
      <dgm:t>
        <a:bodyPr/>
        <a:lstStyle/>
        <a:p>
          <a:r>
            <a:rPr lang="tr-TR" dirty="0" smtClean="0"/>
            <a:t>İzleme Araştırmaları</a:t>
          </a:r>
          <a:endParaRPr lang="tr-TR" dirty="0"/>
        </a:p>
      </dgm:t>
    </dgm:pt>
    <dgm:pt modelId="{5AC21057-5C51-4122-A6C7-4249DB1AD342}" type="parTrans" cxnId="{06377450-2EF0-41BD-9156-D02320A0489D}">
      <dgm:prSet/>
      <dgm:spPr/>
      <dgm:t>
        <a:bodyPr/>
        <a:lstStyle/>
        <a:p>
          <a:endParaRPr lang="tr-TR"/>
        </a:p>
      </dgm:t>
    </dgm:pt>
    <dgm:pt modelId="{D33ED7F8-5BE1-4676-9262-268DBB2A60D6}" type="sibTrans" cxnId="{06377450-2EF0-41BD-9156-D02320A0489D}">
      <dgm:prSet/>
      <dgm:spPr/>
      <dgm:t>
        <a:bodyPr/>
        <a:lstStyle/>
        <a:p>
          <a:endParaRPr lang="tr-TR"/>
        </a:p>
      </dgm:t>
    </dgm:pt>
    <dgm:pt modelId="{0CD07A27-238C-4B78-9ACE-88F507F06BF6}">
      <dgm:prSet phldrT="[Metin]"/>
      <dgm:spPr/>
      <dgm:t>
        <a:bodyPr/>
        <a:lstStyle/>
        <a:p>
          <a:r>
            <a:rPr lang="tr-TR" dirty="0" smtClean="0"/>
            <a:t>Merkezi Sınavlar</a:t>
          </a:r>
          <a:endParaRPr lang="tr-TR" dirty="0"/>
        </a:p>
      </dgm:t>
    </dgm:pt>
    <dgm:pt modelId="{C1D379DF-4FBF-4982-A707-3293458ACC50}" type="parTrans" cxnId="{C7F6B8A8-E734-419D-A4E5-8BAF2008419F}">
      <dgm:prSet/>
      <dgm:spPr/>
      <dgm:t>
        <a:bodyPr/>
        <a:lstStyle/>
        <a:p>
          <a:endParaRPr lang="tr-TR"/>
        </a:p>
      </dgm:t>
    </dgm:pt>
    <dgm:pt modelId="{87C847DB-01B3-46C2-BC05-5AF31E3774AD}" type="sibTrans" cxnId="{C7F6B8A8-E734-419D-A4E5-8BAF2008419F}">
      <dgm:prSet/>
      <dgm:spPr/>
      <dgm:t>
        <a:bodyPr/>
        <a:lstStyle/>
        <a:p>
          <a:endParaRPr lang="tr-TR"/>
        </a:p>
      </dgm:t>
    </dgm:pt>
    <dgm:pt modelId="{C4CD23F4-EDFA-4FFE-8655-59C68FEBC355}">
      <dgm:prSet phldrT="[Metin]"/>
      <dgm:spPr/>
      <dgm:t>
        <a:bodyPr/>
        <a:lstStyle/>
        <a:p>
          <a:r>
            <a:rPr lang="tr-TR" dirty="0" smtClean="0"/>
            <a:t>Ölçme Değerlendirme Merkezleri</a:t>
          </a:r>
          <a:endParaRPr lang="tr-TR" dirty="0"/>
        </a:p>
      </dgm:t>
    </dgm:pt>
    <dgm:pt modelId="{4CDD3A22-AEFE-4C3B-9530-4A19131CCB55}" type="parTrans" cxnId="{950F88AF-BA00-41D3-A1F4-C0338C76961A}">
      <dgm:prSet/>
      <dgm:spPr/>
      <dgm:t>
        <a:bodyPr/>
        <a:lstStyle/>
        <a:p>
          <a:endParaRPr lang="tr-TR"/>
        </a:p>
      </dgm:t>
    </dgm:pt>
    <dgm:pt modelId="{D6C987F5-81A4-4041-A691-0B9A2ABAC76F}" type="sibTrans" cxnId="{950F88AF-BA00-41D3-A1F4-C0338C76961A}">
      <dgm:prSet/>
      <dgm:spPr/>
      <dgm:t>
        <a:bodyPr/>
        <a:lstStyle/>
        <a:p>
          <a:endParaRPr lang="tr-TR"/>
        </a:p>
      </dgm:t>
    </dgm:pt>
    <dgm:pt modelId="{13D2E9DE-13F4-49F1-A248-33016D64118A}">
      <dgm:prSet phldrT="[Metin]"/>
      <dgm:spPr/>
      <dgm:t>
        <a:bodyPr/>
        <a:lstStyle/>
        <a:p>
          <a:r>
            <a:rPr lang="tr-TR" dirty="0" smtClean="0"/>
            <a:t>Sınıf İçi Ölçme, Okul Araçları</a:t>
          </a:r>
          <a:endParaRPr lang="tr-TR" dirty="0"/>
        </a:p>
      </dgm:t>
    </dgm:pt>
    <dgm:pt modelId="{587712C4-E54B-4445-9B05-C2AAD5E05550}" type="parTrans" cxnId="{032EA0B7-E663-425E-851E-D87C2493EE50}">
      <dgm:prSet/>
      <dgm:spPr/>
      <dgm:t>
        <a:bodyPr/>
        <a:lstStyle/>
        <a:p>
          <a:endParaRPr lang="tr-TR"/>
        </a:p>
      </dgm:t>
    </dgm:pt>
    <dgm:pt modelId="{E41ED7A8-129A-4A10-9B34-ED2C0E35D4E5}" type="sibTrans" cxnId="{032EA0B7-E663-425E-851E-D87C2493EE50}">
      <dgm:prSet/>
      <dgm:spPr/>
      <dgm:t>
        <a:bodyPr/>
        <a:lstStyle/>
        <a:p>
          <a:endParaRPr lang="tr-TR"/>
        </a:p>
      </dgm:t>
    </dgm:pt>
    <dgm:pt modelId="{60C644F0-9508-4124-B6ED-BFC0CC37424C}" type="pres">
      <dgm:prSet presAssocID="{433E6223-4E42-4254-B0AA-2F8B2CB0AD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F5154A-2F56-491C-804D-2F9FC4155B8F}" type="pres">
      <dgm:prSet presAssocID="{433E6223-4E42-4254-B0AA-2F8B2CB0AD77}" presName="fgShape" presStyleLbl="fgShp" presStyleIdx="0" presStyleCnt="1"/>
      <dgm:spPr/>
    </dgm:pt>
    <dgm:pt modelId="{E001EF38-C4C4-4296-A5BD-E7B2FFACAA21}" type="pres">
      <dgm:prSet presAssocID="{433E6223-4E42-4254-B0AA-2F8B2CB0AD77}" presName="linComp" presStyleCnt="0"/>
      <dgm:spPr/>
    </dgm:pt>
    <dgm:pt modelId="{9825FEC9-E3A8-4CF7-B4AE-4D808B1AAEF5}" type="pres">
      <dgm:prSet presAssocID="{13D2E9DE-13F4-49F1-A248-33016D64118A}" presName="compNode" presStyleCnt="0"/>
      <dgm:spPr/>
    </dgm:pt>
    <dgm:pt modelId="{919FD72B-1551-45C7-9701-B35F73A4E729}" type="pres">
      <dgm:prSet presAssocID="{13D2E9DE-13F4-49F1-A248-33016D64118A}" presName="bkgdShape" presStyleLbl="node1" presStyleIdx="0" presStyleCnt="4"/>
      <dgm:spPr/>
      <dgm:t>
        <a:bodyPr/>
        <a:lstStyle/>
        <a:p>
          <a:endParaRPr lang="tr-TR"/>
        </a:p>
      </dgm:t>
    </dgm:pt>
    <dgm:pt modelId="{AC45EF47-D423-4E58-97DD-07CA9DDE3ABF}" type="pres">
      <dgm:prSet presAssocID="{13D2E9DE-13F4-49F1-A248-33016D64118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B0BABE-06A0-409E-93D8-A428E5355F97}" type="pres">
      <dgm:prSet presAssocID="{13D2E9DE-13F4-49F1-A248-33016D64118A}" presName="invisiNode" presStyleLbl="node1" presStyleIdx="0" presStyleCnt="4"/>
      <dgm:spPr/>
    </dgm:pt>
    <dgm:pt modelId="{0EF584A9-A0F1-40DD-BC4D-DC804E47F089}" type="pres">
      <dgm:prSet presAssocID="{13D2E9DE-13F4-49F1-A248-33016D64118A}" presName="imagNode" presStyleLbl="fgImgPlace1" presStyleIdx="0" presStyleCnt="4" custLinFactNeighborX="2036" custLinFactNeighborY="-13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AAFCCCFC-54A9-4355-BCB3-C1A37B0A5E3C}" type="pres">
      <dgm:prSet presAssocID="{E41ED7A8-129A-4A10-9B34-ED2C0E35D4E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43DBD42C-5A8A-4865-828D-B95D63C8191A}" type="pres">
      <dgm:prSet presAssocID="{FDBF5271-9A1F-4BB2-9662-C5D83046E930}" presName="compNode" presStyleCnt="0"/>
      <dgm:spPr/>
    </dgm:pt>
    <dgm:pt modelId="{35F96F57-CFCF-48ED-970F-5DF4D21F26F5}" type="pres">
      <dgm:prSet presAssocID="{FDBF5271-9A1F-4BB2-9662-C5D83046E930}" presName="bkgdShape" presStyleLbl="node1" presStyleIdx="1" presStyleCnt="4"/>
      <dgm:spPr/>
      <dgm:t>
        <a:bodyPr/>
        <a:lstStyle/>
        <a:p>
          <a:endParaRPr lang="tr-TR"/>
        </a:p>
      </dgm:t>
    </dgm:pt>
    <dgm:pt modelId="{887724DA-79E2-4154-BA3E-20EB66145F54}" type="pres">
      <dgm:prSet presAssocID="{FDBF5271-9A1F-4BB2-9662-C5D83046E93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EF4514-5946-43D8-A109-662913A43150}" type="pres">
      <dgm:prSet presAssocID="{FDBF5271-9A1F-4BB2-9662-C5D83046E930}" presName="invisiNode" presStyleLbl="node1" presStyleIdx="1" presStyleCnt="4"/>
      <dgm:spPr/>
    </dgm:pt>
    <dgm:pt modelId="{D19B1560-11AC-48E4-A82F-DA395EBB6CF4}" type="pres">
      <dgm:prSet presAssocID="{FDBF5271-9A1F-4BB2-9662-C5D83046E930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607E4A90-5AF4-4D85-A3D8-772FFB10B078}" type="pres">
      <dgm:prSet presAssocID="{D33ED7F8-5BE1-4676-9262-268DBB2A60D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DDDD0A09-4771-43F2-9DC3-3D40AE4F0074}" type="pres">
      <dgm:prSet presAssocID="{0CD07A27-238C-4B78-9ACE-88F507F06BF6}" presName="compNode" presStyleCnt="0"/>
      <dgm:spPr/>
    </dgm:pt>
    <dgm:pt modelId="{F549BBAA-AD19-411A-9F6D-E09ADD2A59B2}" type="pres">
      <dgm:prSet presAssocID="{0CD07A27-238C-4B78-9ACE-88F507F06BF6}" presName="bkgdShape" presStyleLbl="node1" presStyleIdx="2" presStyleCnt="4"/>
      <dgm:spPr/>
      <dgm:t>
        <a:bodyPr/>
        <a:lstStyle/>
        <a:p>
          <a:endParaRPr lang="tr-TR"/>
        </a:p>
      </dgm:t>
    </dgm:pt>
    <dgm:pt modelId="{30D1845F-AFAD-49A6-9A9A-E882FAA3B0E8}" type="pres">
      <dgm:prSet presAssocID="{0CD07A27-238C-4B78-9ACE-88F507F06BF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0CFCF2-E56C-406D-8BA7-CFEFAD018B98}" type="pres">
      <dgm:prSet presAssocID="{0CD07A27-238C-4B78-9ACE-88F507F06BF6}" presName="invisiNode" presStyleLbl="node1" presStyleIdx="2" presStyleCnt="4"/>
      <dgm:spPr/>
    </dgm:pt>
    <dgm:pt modelId="{4B3BEDD1-0938-4622-90B8-C7911CA8F4B5}" type="pres">
      <dgm:prSet presAssocID="{0CD07A27-238C-4B78-9ACE-88F507F06BF6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1DAFE6E8-8D53-4434-B02F-FFEB5ECAE290}" type="pres">
      <dgm:prSet presAssocID="{87C847DB-01B3-46C2-BC05-5AF31E3774A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2CCF10D-05C0-4F30-A881-0E81972E5087}" type="pres">
      <dgm:prSet presAssocID="{C4CD23F4-EDFA-4FFE-8655-59C68FEBC355}" presName="compNode" presStyleCnt="0"/>
      <dgm:spPr/>
    </dgm:pt>
    <dgm:pt modelId="{A866302B-F75F-40B7-9FA2-57651DBC6296}" type="pres">
      <dgm:prSet presAssocID="{C4CD23F4-EDFA-4FFE-8655-59C68FEBC355}" presName="bkgdShape" presStyleLbl="node1" presStyleIdx="3" presStyleCnt="4"/>
      <dgm:spPr/>
      <dgm:t>
        <a:bodyPr/>
        <a:lstStyle/>
        <a:p>
          <a:endParaRPr lang="tr-TR"/>
        </a:p>
      </dgm:t>
    </dgm:pt>
    <dgm:pt modelId="{FB4F1F16-4436-4C88-83FF-908242B42F50}" type="pres">
      <dgm:prSet presAssocID="{C4CD23F4-EDFA-4FFE-8655-59C68FEBC35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917C3D-7180-4035-87EF-18EB2319CAFF}" type="pres">
      <dgm:prSet presAssocID="{C4CD23F4-EDFA-4FFE-8655-59C68FEBC355}" presName="invisiNode" presStyleLbl="node1" presStyleIdx="3" presStyleCnt="4"/>
      <dgm:spPr/>
    </dgm:pt>
    <dgm:pt modelId="{BF736D0B-A9D5-4B22-A651-BC719A5815B6}" type="pres">
      <dgm:prSet presAssocID="{C4CD23F4-EDFA-4FFE-8655-59C68FEBC355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</dgm:spPr>
    </dgm:pt>
  </dgm:ptLst>
  <dgm:cxnLst>
    <dgm:cxn modelId="{07FE2CCD-203B-421B-BBF7-B15404411E34}" type="presOf" srcId="{C4CD23F4-EDFA-4FFE-8655-59C68FEBC355}" destId="{FB4F1F16-4436-4C88-83FF-908242B42F50}" srcOrd="1" destOrd="0" presId="urn:microsoft.com/office/officeart/2005/8/layout/hList7"/>
    <dgm:cxn modelId="{49EDEE48-7341-46F3-98E7-7205807944A1}" type="presOf" srcId="{D33ED7F8-5BE1-4676-9262-268DBB2A60D6}" destId="{607E4A90-5AF4-4D85-A3D8-772FFB10B078}" srcOrd="0" destOrd="0" presId="urn:microsoft.com/office/officeart/2005/8/layout/hList7"/>
    <dgm:cxn modelId="{C7F6B8A8-E734-419D-A4E5-8BAF2008419F}" srcId="{433E6223-4E42-4254-B0AA-2F8B2CB0AD77}" destId="{0CD07A27-238C-4B78-9ACE-88F507F06BF6}" srcOrd="2" destOrd="0" parTransId="{C1D379DF-4FBF-4982-A707-3293458ACC50}" sibTransId="{87C847DB-01B3-46C2-BC05-5AF31E3774AD}"/>
    <dgm:cxn modelId="{265DDC25-42D7-4437-B0F7-D98A8E7D1989}" type="presOf" srcId="{13D2E9DE-13F4-49F1-A248-33016D64118A}" destId="{919FD72B-1551-45C7-9701-B35F73A4E729}" srcOrd="0" destOrd="0" presId="urn:microsoft.com/office/officeart/2005/8/layout/hList7"/>
    <dgm:cxn modelId="{4B0F3B6E-2FA7-4067-9E51-D0C0D0CC9B8F}" type="presOf" srcId="{433E6223-4E42-4254-B0AA-2F8B2CB0AD77}" destId="{60C644F0-9508-4124-B6ED-BFC0CC37424C}" srcOrd="0" destOrd="0" presId="urn:microsoft.com/office/officeart/2005/8/layout/hList7"/>
    <dgm:cxn modelId="{950F88AF-BA00-41D3-A1F4-C0338C76961A}" srcId="{433E6223-4E42-4254-B0AA-2F8B2CB0AD77}" destId="{C4CD23F4-EDFA-4FFE-8655-59C68FEBC355}" srcOrd="3" destOrd="0" parTransId="{4CDD3A22-AEFE-4C3B-9530-4A19131CCB55}" sibTransId="{D6C987F5-81A4-4041-A691-0B9A2ABAC76F}"/>
    <dgm:cxn modelId="{B6A56D01-5DE5-4A7C-AA12-33BB4EEB28C1}" type="presOf" srcId="{0CD07A27-238C-4B78-9ACE-88F507F06BF6}" destId="{F549BBAA-AD19-411A-9F6D-E09ADD2A59B2}" srcOrd="0" destOrd="0" presId="urn:microsoft.com/office/officeart/2005/8/layout/hList7"/>
    <dgm:cxn modelId="{06377450-2EF0-41BD-9156-D02320A0489D}" srcId="{433E6223-4E42-4254-B0AA-2F8B2CB0AD77}" destId="{FDBF5271-9A1F-4BB2-9662-C5D83046E930}" srcOrd="1" destOrd="0" parTransId="{5AC21057-5C51-4122-A6C7-4249DB1AD342}" sibTransId="{D33ED7F8-5BE1-4676-9262-268DBB2A60D6}"/>
    <dgm:cxn modelId="{032EA0B7-E663-425E-851E-D87C2493EE50}" srcId="{433E6223-4E42-4254-B0AA-2F8B2CB0AD77}" destId="{13D2E9DE-13F4-49F1-A248-33016D64118A}" srcOrd="0" destOrd="0" parTransId="{587712C4-E54B-4445-9B05-C2AAD5E05550}" sibTransId="{E41ED7A8-129A-4A10-9B34-ED2C0E35D4E5}"/>
    <dgm:cxn modelId="{DFEEB28A-DC64-411D-BB9B-EAC269AE64C4}" type="presOf" srcId="{13D2E9DE-13F4-49F1-A248-33016D64118A}" destId="{AC45EF47-D423-4E58-97DD-07CA9DDE3ABF}" srcOrd="1" destOrd="0" presId="urn:microsoft.com/office/officeart/2005/8/layout/hList7"/>
    <dgm:cxn modelId="{8979A10D-F59B-482D-92E4-89633A16F050}" type="presOf" srcId="{FDBF5271-9A1F-4BB2-9662-C5D83046E930}" destId="{887724DA-79E2-4154-BA3E-20EB66145F54}" srcOrd="1" destOrd="0" presId="urn:microsoft.com/office/officeart/2005/8/layout/hList7"/>
    <dgm:cxn modelId="{6DCC92F6-02B8-4BEF-A41E-04442ADD71D4}" type="presOf" srcId="{C4CD23F4-EDFA-4FFE-8655-59C68FEBC355}" destId="{A866302B-F75F-40B7-9FA2-57651DBC6296}" srcOrd="0" destOrd="0" presId="urn:microsoft.com/office/officeart/2005/8/layout/hList7"/>
    <dgm:cxn modelId="{ACB5E66C-B985-4560-8F56-A3F80022CA9A}" type="presOf" srcId="{E41ED7A8-129A-4A10-9B34-ED2C0E35D4E5}" destId="{AAFCCCFC-54A9-4355-BCB3-C1A37B0A5E3C}" srcOrd="0" destOrd="0" presId="urn:microsoft.com/office/officeart/2005/8/layout/hList7"/>
    <dgm:cxn modelId="{316103FE-486C-4991-9085-AF9103016CAA}" type="presOf" srcId="{0CD07A27-238C-4B78-9ACE-88F507F06BF6}" destId="{30D1845F-AFAD-49A6-9A9A-E882FAA3B0E8}" srcOrd="1" destOrd="0" presId="urn:microsoft.com/office/officeart/2005/8/layout/hList7"/>
    <dgm:cxn modelId="{842DA904-6B8B-4B68-8405-05B01C5AA78D}" type="presOf" srcId="{87C847DB-01B3-46C2-BC05-5AF31E3774AD}" destId="{1DAFE6E8-8D53-4434-B02F-FFEB5ECAE290}" srcOrd="0" destOrd="0" presId="urn:microsoft.com/office/officeart/2005/8/layout/hList7"/>
    <dgm:cxn modelId="{F97B92C6-FF0B-45E7-A86B-37B3B3F30281}" type="presOf" srcId="{FDBF5271-9A1F-4BB2-9662-C5D83046E930}" destId="{35F96F57-CFCF-48ED-970F-5DF4D21F26F5}" srcOrd="0" destOrd="0" presId="urn:microsoft.com/office/officeart/2005/8/layout/hList7"/>
    <dgm:cxn modelId="{B168682B-C380-4759-8B19-3CE14AF2A670}" type="presParOf" srcId="{60C644F0-9508-4124-B6ED-BFC0CC37424C}" destId="{93F5154A-2F56-491C-804D-2F9FC4155B8F}" srcOrd="0" destOrd="0" presId="urn:microsoft.com/office/officeart/2005/8/layout/hList7"/>
    <dgm:cxn modelId="{231331D1-8A92-4B83-81FF-0F5394F0F493}" type="presParOf" srcId="{60C644F0-9508-4124-B6ED-BFC0CC37424C}" destId="{E001EF38-C4C4-4296-A5BD-E7B2FFACAA21}" srcOrd="1" destOrd="0" presId="urn:microsoft.com/office/officeart/2005/8/layout/hList7"/>
    <dgm:cxn modelId="{7CBF14D0-824B-4820-8047-447BE50C817A}" type="presParOf" srcId="{E001EF38-C4C4-4296-A5BD-E7B2FFACAA21}" destId="{9825FEC9-E3A8-4CF7-B4AE-4D808B1AAEF5}" srcOrd="0" destOrd="0" presId="urn:microsoft.com/office/officeart/2005/8/layout/hList7"/>
    <dgm:cxn modelId="{E9032843-C23C-4CCA-BB49-08CC82BD7CB8}" type="presParOf" srcId="{9825FEC9-E3A8-4CF7-B4AE-4D808B1AAEF5}" destId="{919FD72B-1551-45C7-9701-B35F73A4E729}" srcOrd="0" destOrd="0" presId="urn:microsoft.com/office/officeart/2005/8/layout/hList7"/>
    <dgm:cxn modelId="{80832A0C-3477-4E52-B88D-DC8DA390F46C}" type="presParOf" srcId="{9825FEC9-E3A8-4CF7-B4AE-4D808B1AAEF5}" destId="{AC45EF47-D423-4E58-97DD-07CA9DDE3ABF}" srcOrd="1" destOrd="0" presId="urn:microsoft.com/office/officeart/2005/8/layout/hList7"/>
    <dgm:cxn modelId="{6AC53D43-C29E-4563-B146-E8E29D66B949}" type="presParOf" srcId="{9825FEC9-E3A8-4CF7-B4AE-4D808B1AAEF5}" destId="{20B0BABE-06A0-409E-93D8-A428E5355F97}" srcOrd="2" destOrd="0" presId="urn:microsoft.com/office/officeart/2005/8/layout/hList7"/>
    <dgm:cxn modelId="{347D342F-4F42-4977-9BAE-24BC7761A889}" type="presParOf" srcId="{9825FEC9-E3A8-4CF7-B4AE-4D808B1AAEF5}" destId="{0EF584A9-A0F1-40DD-BC4D-DC804E47F089}" srcOrd="3" destOrd="0" presId="urn:microsoft.com/office/officeart/2005/8/layout/hList7"/>
    <dgm:cxn modelId="{B93BB40C-30B3-4730-9E1B-5A801775E871}" type="presParOf" srcId="{E001EF38-C4C4-4296-A5BD-E7B2FFACAA21}" destId="{AAFCCCFC-54A9-4355-BCB3-C1A37B0A5E3C}" srcOrd="1" destOrd="0" presId="urn:microsoft.com/office/officeart/2005/8/layout/hList7"/>
    <dgm:cxn modelId="{F940ACA5-9B96-4A5E-88EB-25126A79EEC7}" type="presParOf" srcId="{E001EF38-C4C4-4296-A5BD-E7B2FFACAA21}" destId="{43DBD42C-5A8A-4865-828D-B95D63C8191A}" srcOrd="2" destOrd="0" presId="urn:microsoft.com/office/officeart/2005/8/layout/hList7"/>
    <dgm:cxn modelId="{F748B4C0-E76E-4E71-A234-F39FDBA4ECA1}" type="presParOf" srcId="{43DBD42C-5A8A-4865-828D-B95D63C8191A}" destId="{35F96F57-CFCF-48ED-970F-5DF4D21F26F5}" srcOrd="0" destOrd="0" presId="urn:microsoft.com/office/officeart/2005/8/layout/hList7"/>
    <dgm:cxn modelId="{5F577F94-7A88-4435-A22D-BF6D83CFA418}" type="presParOf" srcId="{43DBD42C-5A8A-4865-828D-B95D63C8191A}" destId="{887724DA-79E2-4154-BA3E-20EB66145F54}" srcOrd="1" destOrd="0" presId="urn:microsoft.com/office/officeart/2005/8/layout/hList7"/>
    <dgm:cxn modelId="{CA89B71B-7CE2-450B-B0D7-DE98BFC1C71C}" type="presParOf" srcId="{43DBD42C-5A8A-4865-828D-B95D63C8191A}" destId="{4CEF4514-5946-43D8-A109-662913A43150}" srcOrd="2" destOrd="0" presId="urn:microsoft.com/office/officeart/2005/8/layout/hList7"/>
    <dgm:cxn modelId="{72E004C7-88A3-482C-B40C-BB5279AA468F}" type="presParOf" srcId="{43DBD42C-5A8A-4865-828D-B95D63C8191A}" destId="{D19B1560-11AC-48E4-A82F-DA395EBB6CF4}" srcOrd="3" destOrd="0" presId="urn:microsoft.com/office/officeart/2005/8/layout/hList7"/>
    <dgm:cxn modelId="{779C79BC-9E99-4479-A0C8-3FB906219AB8}" type="presParOf" srcId="{E001EF38-C4C4-4296-A5BD-E7B2FFACAA21}" destId="{607E4A90-5AF4-4D85-A3D8-772FFB10B078}" srcOrd="3" destOrd="0" presId="urn:microsoft.com/office/officeart/2005/8/layout/hList7"/>
    <dgm:cxn modelId="{4D7AC4FC-0CBE-4A77-AD21-953D4600B167}" type="presParOf" srcId="{E001EF38-C4C4-4296-A5BD-E7B2FFACAA21}" destId="{DDDD0A09-4771-43F2-9DC3-3D40AE4F0074}" srcOrd="4" destOrd="0" presId="urn:microsoft.com/office/officeart/2005/8/layout/hList7"/>
    <dgm:cxn modelId="{48770239-7707-4E6C-84D3-3B198B928D2A}" type="presParOf" srcId="{DDDD0A09-4771-43F2-9DC3-3D40AE4F0074}" destId="{F549BBAA-AD19-411A-9F6D-E09ADD2A59B2}" srcOrd="0" destOrd="0" presId="urn:microsoft.com/office/officeart/2005/8/layout/hList7"/>
    <dgm:cxn modelId="{ED703DB5-7B58-49EB-B6A8-C525D0A75D2A}" type="presParOf" srcId="{DDDD0A09-4771-43F2-9DC3-3D40AE4F0074}" destId="{30D1845F-AFAD-49A6-9A9A-E882FAA3B0E8}" srcOrd="1" destOrd="0" presId="urn:microsoft.com/office/officeart/2005/8/layout/hList7"/>
    <dgm:cxn modelId="{39BD81D8-6DE3-4B64-AD6E-79067E6860ED}" type="presParOf" srcId="{DDDD0A09-4771-43F2-9DC3-3D40AE4F0074}" destId="{F90CFCF2-E56C-406D-8BA7-CFEFAD018B98}" srcOrd="2" destOrd="0" presId="urn:microsoft.com/office/officeart/2005/8/layout/hList7"/>
    <dgm:cxn modelId="{5750F4C4-5489-4183-93E8-B93992315D00}" type="presParOf" srcId="{DDDD0A09-4771-43F2-9DC3-3D40AE4F0074}" destId="{4B3BEDD1-0938-4622-90B8-C7911CA8F4B5}" srcOrd="3" destOrd="0" presId="urn:microsoft.com/office/officeart/2005/8/layout/hList7"/>
    <dgm:cxn modelId="{171518BE-12E4-445F-9882-ED264D2068F2}" type="presParOf" srcId="{E001EF38-C4C4-4296-A5BD-E7B2FFACAA21}" destId="{1DAFE6E8-8D53-4434-B02F-FFEB5ECAE290}" srcOrd="5" destOrd="0" presId="urn:microsoft.com/office/officeart/2005/8/layout/hList7"/>
    <dgm:cxn modelId="{E42DF097-5AD5-4E3C-8852-38399C34CF86}" type="presParOf" srcId="{E001EF38-C4C4-4296-A5BD-E7B2FFACAA21}" destId="{72CCF10D-05C0-4F30-A881-0E81972E5087}" srcOrd="6" destOrd="0" presId="urn:microsoft.com/office/officeart/2005/8/layout/hList7"/>
    <dgm:cxn modelId="{20AF83F7-4015-4F25-A737-C76DD63C1996}" type="presParOf" srcId="{72CCF10D-05C0-4F30-A881-0E81972E5087}" destId="{A866302B-F75F-40B7-9FA2-57651DBC6296}" srcOrd="0" destOrd="0" presId="urn:microsoft.com/office/officeart/2005/8/layout/hList7"/>
    <dgm:cxn modelId="{5661778C-3387-4C01-AA9C-A124AD04F6AD}" type="presParOf" srcId="{72CCF10D-05C0-4F30-A881-0E81972E5087}" destId="{FB4F1F16-4436-4C88-83FF-908242B42F50}" srcOrd="1" destOrd="0" presId="urn:microsoft.com/office/officeart/2005/8/layout/hList7"/>
    <dgm:cxn modelId="{07A239C8-A46F-496D-BC0A-6EC2201C9C68}" type="presParOf" srcId="{72CCF10D-05C0-4F30-A881-0E81972E5087}" destId="{93917C3D-7180-4035-87EF-18EB2319CAFF}" srcOrd="2" destOrd="0" presId="urn:microsoft.com/office/officeart/2005/8/layout/hList7"/>
    <dgm:cxn modelId="{ABC84A20-E568-4CAA-99D8-E4791DD60F28}" type="presParOf" srcId="{72CCF10D-05C0-4F30-A881-0E81972E5087}" destId="{BF736D0B-A9D5-4B22-A651-BC719A5815B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FD72B-1551-45C7-9701-B35F73A4E729}">
      <dsp:nvSpPr>
        <dsp:cNvPr id="0" name=""/>
        <dsp:cNvSpPr/>
      </dsp:nvSpPr>
      <dsp:spPr>
        <a:xfrm>
          <a:off x="2451" y="0"/>
          <a:ext cx="2569852" cy="41327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Sınıf İçi Ölçme, Okul Araçları</a:t>
          </a:r>
          <a:endParaRPr lang="tr-TR" sz="2800" kern="1200" dirty="0"/>
        </a:p>
      </dsp:txBody>
      <dsp:txXfrm>
        <a:off x="2451" y="1653089"/>
        <a:ext cx="2569852" cy="1653089"/>
      </dsp:txXfrm>
    </dsp:sp>
    <dsp:sp modelId="{0EF584A9-A0F1-40DD-BC4D-DC804E47F089}">
      <dsp:nvSpPr>
        <dsp:cNvPr id="0" name=""/>
        <dsp:cNvSpPr/>
      </dsp:nvSpPr>
      <dsp:spPr>
        <a:xfrm>
          <a:off x="627298" y="229288"/>
          <a:ext cx="1376196" cy="13761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96F57-CFCF-48ED-970F-5DF4D21F26F5}">
      <dsp:nvSpPr>
        <dsp:cNvPr id="0" name=""/>
        <dsp:cNvSpPr/>
      </dsp:nvSpPr>
      <dsp:spPr>
        <a:xfrm>
          <a:off x="2649399" y="0"/>
          <a:ext cx="2569852" cy="41327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İzleme Araştırmaları</a:t>
          </a:r>
          <a:endParaRPr lang="tr-TR" sz="2800" kern="1200" dirty="0"/>
        </a:p>
      </dsp:txBody>
      <dsp:txXfrm>
        <a:off x="2649399" y="1653089"/>
        <a:ext cx="2569852" cy="1653089"/>
      </dsp:txXfrm>
    </dsp:sp>
    <dsp:sp modelId="{D19B1560-11AC-48E4-A82F-DA395EBB6CF4}">
      <dsp:nvSpPr>
        <dsp:cNvPr id="0" name=""/>
        <dsp:cNvSpPr/>
      </dsp:nvSpPr>
      <dsp:spPr>
        <a:xfrm>
          <a:off x="3246227" y="247963"/>
          <a:ext cx="1376196" cy="13761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9BBAA-AD19-411A-9F6D-E09ADD2A59B2}">
      <dsp:nvSpPr>
        <dsp:cNvPr id="0" name=""/>
        <dsp:cNvSpPr/>
      </dsp:nvSpPr>
      <dsp:spPr>
        <a:xfrm>
          <a:off x="5296347" y="0"/>
          <a:ext cx="2569852" cy="41327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Merkezi Sınavlar</a:t>
          </a:r>
          <a:endParaRPr lang="tr-TR" sz="2800" kern="1200" dirty="0"/>
        </a:p>
      </dsp:txBody>
      <dsp:txXfrm>
        <a:off x="5296347" y="1653089"/>
        <a:ext cx="2569852" cy="1653089"/>
      </dsp:txXfrm>
    </dsp:sp>
    <dsp:sp modelId="{4B3BEDD1-0938-4622-90B8-C7911CA8F4B5}">
      <dsp:nvSpPr>
        <dsp:cNvPr id="0" name=""/>
        <dsp:cNvSpPr/>
      </dsp:nvSpPr>
      <dsp:spPr>
        <a:xfrm>
          <a:off x="5893175" y="247963"/>
          <a:ext cx="1376196" cy="13761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6302B-F75F-40B7-9FA2-57651DBC6296}">
      <dsp:nvSpPr>
        <dsp:cNvPr id="0" name=""/>
        <dsp:cNvSpPr/>
      </dsp:nvSpPr>
      <dsp:spPr>
        <a:xfrm>
          <a:off x="7943295" y="0"/>
          <a:ext cx="2569852" cy="41327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Ölçme Değerlendirme Merkezleri</a:t>
          </a:r>
          <a:endParaRPr lang="tr-TR" sz="2800" kern="1200" dirty="0"/>
        </a:p>
      </dsp:txBody>
      <dsp:txXfrm>
        <a:off x="7943295" y="1653089"/>
        <a:ext cx="2569852" cy="1653089"/>
      </dsp:txXfrm>
    </dsp:sp>
    <dsp:sp modelId="{BF736D0B-A9D5-4B22-A651-BC719A5815B6}">
      <dsp:nvSpPr>
        <dsp:cNvPr id="0" name=""/>
        <dsp:cNvSpPr/>
      </dsp:nvSpPr>
      <dsp:spPr>
        <a:xfrm>
          <a:off x="8540123" y="247963"/>
          <a:ext cx="1376196" cy="137619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9000" r="-59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5154A-2F56-491C-804D-2F9FC4155B8F}">
      <dsp:nvSpPr>
        <dsp:cNvPr id="0" name=""/>
        <dsp:cNvSpPr/>
      </dsp:nvSpPr>
      <dsp:spPr>
        <a:xfrm>
          <a:off x="420623" y="3306178"/>
          <a:ext cx="9674352" cy="619908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9F6A-6905-4089-ABDA-D4FB0ABDCF31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CF0D-8BDC-4E72-9272-42E8AC314B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55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899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3615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256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45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8851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342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818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2807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76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5961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90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6177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763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5600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009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834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739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0439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46989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5293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842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84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3193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957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89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717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29149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26025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94034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20511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477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51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8473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92292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2193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9011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7885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428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9544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6954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5097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04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85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40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743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8012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Ölçme ve Değerlendirme</a:t>
            </a:r>
            <a:r>
              <a:rPr lang="tr-TR" baseline="0" dirty="0" smtClean="0"/>
              <a:t> Yönetmeliği 9 Eylül 2023 tarihinde yayımlanarak yürürlüğe girmiştir.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ECF0D-8BDC-4E72-9272-42E8AC314BD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82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41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41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59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0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84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80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63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72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28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30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25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B7BC-9129-4007-A18B-7B81A18CADF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7DF5-A5B9-4DA6-99E6-737489A6D0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144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irikkale.meb.gov.tr/www/ortak-sinavlar-konu-soru-dagilim-tablolari-yayimlandi/icerik/297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b.ai/p5k2G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dsgm.meb.gov.tr/www/sinav-yerine-bicimlendirici-degerlendirmeye-yonelik-ornek-olcme-araclari-yayimlandi/icerik/106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dsgm.meb.gov.tr/www/sinav-yerine-bicimlendirici-degerlendirmeye-yonelik-ornek-olcme-araclari-yayimlandi/icerik/106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odsgm.meb.gov.tr/www/sinav-yerine-bicimlendirici-degerlendirmeye-yonelik-ornek-olcme-araclari-yayimlandi/icerik/1062" TargetMode="External"/><Relationship Id="rId4" Type="http://schemas.openxmlformats.org/officeDocument/2006/relationships/hyperlink" Target="https://odsgm.meb.gov.tr/www/ornek-soru-kitapciklari/icerik/107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dsgm.meb.gov.tr/www/sss.ph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 flipH="1">
            <a:off x="611205" y="1600201"/>
            <a:ext cx="11087100" cy="1758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611205" y="5663102"/>
            <a:ext cx="11152474" cy="19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64" y="5358213"/>
            <a:ext cx="648278" cy="648278"/>
          </a:xfrm>
          <a:prstGeom prst="rect">
            <a:avLst/>
          </a:prstGeom>
          <a:effectLst>
            <a:outerShdw blurRad="393700" dist="25400" dir="3840000" algn="ctr" rotWithShape="0">
              <a:schemeClr val="accent1">
                <a:lumMod val="75000"/>
                <a:alpha val="86000"/>
              </a:scheme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767014" y="3009098"/>
            <a:ext cx="10775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ÖLÇME DEĞERLENDİRME YÖNETMELİĞİ VE ORTAK SINAV</a:t>
            </a:r>
          </a:p>
          <a:p>
            <a:pPr algn="ctr"/>
            <a:r>
              <a:rPr lang="tr-TR" sz="3200" b="1" dirty="0" smtClean="0"/>
              <a:t>BİLGİLENDİRME TOPLANTISI</a:t>
            </a:r>
            <a:endParaRPr lang="tr-TR" sz="32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00560" y="6111325"/>
            <a:ext cx="1077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19 Ekim 2023</a:t>
            </a:r>
            <a:endParaRPr lang="tr-TR" sz="2000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42" y="-217955"/>
            <a:ext cx="1648522" cy="213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Dil Sınavları Uygulamalı Olarak Yapılacak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Türkçe/Türk dili ve edebiyatı ile yabancı dil derslerinin sınavları; dinleme, konuşma, okuma ve yazma becerilerini ölçmek için yazılı ve uygulamalı olarak yapılacak.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90" cy="4353227"/>
          </a:xfrm>
        </p:spPr>
      </p:pic>
    </p:spTree>
    <p:extLst>
      <p:ext uri="{BB962C8B-B14F-4D97-AF65-F5344CB8AC3E}">
        <p14:creationId xmlns:p14="http://schemas.microsoft.com/office/powerpoint/2010/main" val="4777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516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Konu Soru Dağılım Tabloları İl Zümreleri ve ÖDM ile hazırlandı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609315"/>
            <a:ext cx="10247811" cy="4351338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Sınavlarda kullanılacak konu soru dağılım tabloları her dönem İl Milli Eğitim Müdürlüğü sitesinde yayımlanacaktır.</a:t>
            </a:r>
          </a:p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kirikkale.meb.gov.tr/www/ortak-sinavlar-konu-soru-dagilim-tablolari-yayimlandi/icerik/2975</a:t>
            </a:r>
            <a:endParaRPr lang="tr-TR" sz="24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Bakanlığımızca Yayımlanan Ortak Sınav Tarihleri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7558454" cy="4351338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Ülke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genlinde yapılacak ortak sınavlara ilişkin dersler ve tarihler şöyle:</a:t>
            </a:r>
          </a:p>
          <a:p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6. Sınıf </a:t>
            </a:r>
            <a:r>
              <a:rPr lang="tr-TR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Türkçe - Matematik dersleri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26 </a:t>
            </a:r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Aralık 2023</a:t>
            </a:r>
            <a:endParaRPr lang="tr-TR" sz="2400" b="1" dirty="0">
              <a:solidFill>
                <a:srgbClr val="FF0000">
                  <a:alpha val="8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9. Sınıf </a:t>
            </a:r>
            <a:r>
              <a:rPr lang="tr-TR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Türk Dili ve Edebiyatı - Matematik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27 </a:t>
            </a:r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Aralık 2023</a:t>
            </a:r>
          </a:p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Bakanlığımızın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talimatları doğrultusunda il genelinde de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ortak sınavlar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yapılacaktır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 sınavların hangi sınıf düzeyi ve dersten yapılacağı İlçe Milli Eğitim Müdürleri Kurulu ile belirlenip duyurulacaktır.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438" y="1758466"/>
            <a:ext cx="2818909" cy="3501129"/>
          </a:xfrm>
        </p:spPr>
      </p:pic>
    </p:spTree>
    <p:extLst>
      <p:ext uri="{BB962C8B-B14F-4D97-AF65-F5344CB8AC3E}">
        <p14:creationId xmlns:p14="http://schemas.microsoft.com/office/powerpoint/2010/main" val="1818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İl Genelinde Ortak Yapılması Kararlaştırılan Sınav Tarihi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609315"/>
            <a:ext cx="10099432" cy="435133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İlimiz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genelinde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yapılacak ortak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sınavlar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İlçe Milli Eğitim Müdürleri Kurulu ile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belirlenmiştir.</a:t>
            </a:r>
          </a:p>
          <a:p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7. Sınıf </a:t>
            </a:r>
            <a:r>
              <a:rPr lang="tr-TR" sz="2400" b="1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Fen Bilimleri dersi 1.dönem 2.sınavı </a:t>
            </a:r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26 Aralık 2023 Salı Günü </a:t>
            </a: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İl Geneli yap</a:t>
            </a:r>
            <a:r>
              <a:rPr lang="tr-TR" sz="2400" dirty="0" smtClean="0"/>
              <a:t>ılan sınavların </a:t>
            </a:r>
            <a:r>
              <a:rPr lang="tr-TR" sz="2400" dirty="0"/>
              <a:t>uygulanması sınıf/alan öğretmenlerince yapılır, sınavların nasıl değerlendirileceği Bakanlıkça belirlenir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Ortak yazılı sınavların yapılacağı gün ve saatlerde eğitim ve öğretime devam edilir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Yazılı ve uygulamalı sınavlarla ilgili </a:t>
            </a:r>
            <a:r>
              <a:rPr lang="tr-TR" sz="2400" dirty="0" smtClean="0"/>
              <a:t>esaslar için </a:t>
            </a:r>
            <a:r>
              <a:rPr lang="tr-TR" sz="2400" dirty="0"/>
              <a:t>yayımlanan yönerge ; </a:t>
            </a:r>
            <a:r>
              <a:rPr lang="tr-TR" sz="2400" dirty="0">
                <a:hlinkClick r:id="rId4"/>
              </a:rPr>
              <a:t>http://</a:t>
            </a:r>
            <a:r>
              <a:rPr lang="tr-TR" sz="2400" dirty="0" smtClean="0">
                <a:hlinkClick r:id="rId4"/>
              </a:rPr>
              <a:t>meb.ai/p5k2GB</a:t>
            </a:r>
            <a:r>
              <a:rPr lang="tr-TR" sz="2400" dirty="0" smtClean="0"/>
              <a:t> </a:t>
            </a: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Okul Genelindeki Ortak Sınavlar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609315"/>
            <a:ext cx="1009943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Bakanlıkça ve İlçe Millî Eğitim Müdürleri Kurulu tarafından ortak yapılması kararlaştırılan sınavların dışında kalan sınavlar okul genelinde ortak yazılı sınav olarak yapılır.</a:t>
            </a:r>
          </a:p>
          <a:p>
            <a:r>
              <a:rPr lang="tr-TR" sz="2400" dirty="0"/>
              <a:t>Uygulamalı sınavlar hariç, öğretmenlerin ortak değerlendirme yapabilmelerine imkân vermek üzere </a:t>
            </a:r>
            <a:r>
              <a:rPr lang="tr-TR" sz="2400" dirty="0">
                <a:solidFill>
                  <a:srgbClr val="FF0000"/>
                </a:solidFill>
              </a:rPr>
              <a:t>birden fazla şubede okutulan</a:t>
            </a:r>
            <a:r>
              <a:rPr lang="tr-TR" sz="2400" dirty="0"/>
              <a:t> derslerin sınavlarının ortak yapılması esastır. Bu sınavların </a:t>
            </a:r>
            <a:r>
              <a:rPr lang="tr-TR" sz="2400" b="1" dirty="0"/>
              <a:t>şube ve sınıflar bazında analizleri </a:t>
            </a:r>
            <a:r>
              <a:rPr lang="tr-TR" sz="2400" dirty="0"/>
              <a:t>yapılır.</a:t>
            </a:r>
          </a:p>
          <a:p>
            <a:r>
              <a:rPr lang="tr-TR" sz="2400" dirty="0"/>
              <a:t>Mesleki ve teknik ortaöğretim kurumlarından, </a:t>
            </a:r>
            <a:r>
              <a:rPr lang="tr-TR" sz="2400" dirty="0">
                <a:solidFill>
                  <a:srgbClr val="FF0000"/>
                </a:solidFill>
              </a:rPr>
              <a:t>yoğunlaştırılmış eğitim programı uygulanan sınıflar </a:t>
            </a:r>
            <a:r>
              <a:rPr lang="tr-TR" sz="2400" dirty="0"/>
              <a:t>ile </a:t>
            </a:r>
            <a:r>
              <a:rPr lang="tr-TR" sz="2400" dirty="0">
                <a:solidFill>
                  <a:srgbClr val="FF0000"/>
                </a:solidFill>
              </a:rPr>
              <a:t>işletmelerde mesleki eğitime öğrenci gönderilen sınıflarda </a:t>
            </a:r>
            <a:r>
              <a:rPr lang="tr-TR" sz="2400" dirty="0"/>
              <a:t>ve </a:t>
            </a:r>
            <a:r>
              <a:rPr lang="tr-TR" sz="2400" dirty="0">
                <a:solidFill>
                  <a:srgbClr val="FF0000"/>
                </a:solidFill>
              </a:rPr>
              <a:t>mesleki eğitim merkezlerinde </a:t>
            </a:r>
            <a:r>
              <a:rPr lang="tr-TR" sz="2400" b="1" dirty="0"/>
              <a:t>ortak sınav yapılmaz.</a:t>
            </a:r>
          </a:p>
          <a:p>
            <a:r>
              <a:rPr lang="tr-TR" sz="2400" dirty="0"/>
              <a:t>Tek şubeli olan okullarda ortak sınav yapılmaz. Yalnız bu sınavlarda da kısa cevaplı veya açık uçlu maddeler(soru) kullanılması zorunludur. </a:t>
            </a:r>
          </a:p>
        </p:txBody>
      </p:sp>
    </p:spTree>
    <p:extLst>
      <p:ext uri="{BB962C8B-B14F-4D97-AF65-F5344CB8AC3E}">
        <p14:creationId xmlns:p14="http://schemas.microsoft.com/office/powerpoint/2010/main" val="23857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Okul Genelindeki Ortak Sınavlar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972153" y="1451053"/>
            <a:ext cx="10099432" cy="4861824"/>
          </a:xfrm>
        </p:spPr>
        <p:txBody>
          <a:bodyPr>
            <a:noAutofit/>
          </a:bodyPr>
          <a:lstStyle/>
          <a:p>
            <a:r>
              <a:rPr lang="tr-TR" sz="2400" dirty="0"/>
              <a:t>Okullarda yapılacak </a:t>
            </a:r>
            <a:r>
              <a:rPr lang="tr-TR" sz="2400" dirty="0">
                <a:solidFill>
                  <a:srgbClr val="FF0000"/>
                </a:solidFill>
              </a:rPr>
              <a:t>ortak yazılı sınavların </a:t>
            </a:r>
            <a:r>
              <a:rPr lang="tr-TR" sz="2400" dirty="0"/>
              <a:t>soruları </a:t>
            </a:r>
            <a:r>
              <a:rPr lang="tr-TR" sz="2400" dirty="0">
                <a:solidFill>
                  <a:srgbClr val="FF0000"/>
                </a:solidFill>
              </a:rPr>
              <a:t>konu soru dağılım tablosuna </a:t>
            </a:r>
            <a:r>
              <a:rPr lang="tr-TR" sz="2400" dirty="0"/>
              <a:t>göre hazırlanır. Konu soru dağılım tablosu, il sınıf/alan zümreleri ve Ölçme Değerlendirme Merkezi Müdürlüğü ile birlikte oluşturulur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     </a:t>
            </a:r>
            <a:r>
              <a:rPr lang="tr-TR" sz="2400" b="1" u="sng" dirty="0"/>
              <a:t>Not: </a:t>
            </a:r>
            <a:r>
              <a:rPr lang="tr-TR" sz="2400" b="1" dirty="0" smtClean="0"/>
              <a:t>*</a:t>
            </a:r>
            <a:r>
              <a:rPr lang="tr-TR" sz="2400" dirty="0" smtClean="0"/>
              <a:t>Konu </a:t>
            </a:r>
            <a:r>
              <a:rPr lang="tr-TR" sz="2400" dirty="0"/>
              <a:t>– Soru Dağılım Tablolarında birden çok senaryo verilmiştir. Okul zümre öğretmenleri bu senaryolardan birisini seçmeli ve öğrencilere bildirmelidir.</a:t>
            </a:r>
          </a:p>
          <a:p>
            <a:pPr marL="0" indent="0">
              <a:buNone/>
            </a:pPr>
            <a:r>
              <a:rPr lang="tr-TR" sz="2400" dirty="0"/>
              <a:t>             </a:t>
            </a:r>
            <a:r>
              <a:rPr lang="tr-TR" sz="2400" dirty="0" smtClean="0"/>
              <a:t>*İl </a:t>
            </a:r>
            <a:r>
              <a:rPr lang="tr-TR" sz="2400" dirty="0"/>
              <a:t>MEM tarafından yayımlanan Konu – Soru Dağılım Tabloları okul geneli ortak sınav yapılan derslerde kullanılacaktır.</a:t>
            </a:r>
          </a:p>
          <a:p>
            <a:pPr marL="0" indent="0">
              <a:buNone/>
            </a:pPr>
            <a:r>
              <a:rPr lang="tr-TR" sz="2400" dirty="0"/>
              <a:t>             </a:t>
            </a:r>
            <a:r>
              <a:rPr lang="tr-TR" sz="2400" dirty="0" smtClean="0"/>
              <a:t>*</a:t>
            </a:r>
            <a:r>
              <a:rPr lang="tr-TR" sz="2400" dirty="0" smtClean="0"/>
              <a:t>Okullarda o</a:t>
            </a:r>
            <a:r>
              <a:rPr lang="tr-TR" sz="2400" dirty="0" smtClean="0"/>
              <a:t>rtak </a:t>
            </a:r>
            <a:r>
              <a:rPr lang="tr-TR" sz="2400" dirty="0"/>
              <a:t>s</a:t>
            </a:r>
            <a:r>
              <a:rPr lang="tr-TR" sz="2400" dirty="0" smtClean="0"/>
              <a:t>ınav </a:t>
            </a:r>
            <a:r>
              <a:rPr lang="tr-TR" sz="2400" dirty="0"/>
              <a:t>yapılmayan derslerin yazılı sınavlarında Konu – Soru Dağılım Tabloları </a:t>
            </a:r>
            <a:r>
              <a:rPr lang="tr-TR" sz="2400" b="1" dirty="0" smtClean="0"/>
              <a:t>il tarafından yayımlanmamışsa </a:t>
            </a:r>
            <a:r>
              <a:rPr lang="tr-TR" sz="2400" dirty="0" smtClean="0"/>
              <a:t>ders </a:t>
            </a:r>
            <a:r>
              <a:rPr lang="tr-TR" sz="2400" dirty="0"/>
              <a:t>öğretmeni tarafından </a:t>
            </a:r>
            <a:r>
              <a:rPr lang="tr-TR" sz="2400" dirty="0" smtClean="0"/>
              <a:t>hazırlanır ve öğrencilere duyurulur.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1999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Okul Öncesi Ve İlkokullarda Ölçme Ve Değerlendirme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609315"/>
            <a:ext cx="106797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Okul öncesi ve ilkokullarda öğrencilerin akademik ve sosyal gelişiminin takibi ders öğretmenlerince sürekli yapılır. </a:t>
            </a:r>
          </a:p>
          <a:p>
            <a:r>
              <a:rPr lang="tr-TR" sz="2400" dirty="0"/>
              <a:t>Katılım gözlem formları</a:t>
            </a:r>
          </a:p>
          <a:p>
            <a:r>
              <a:rPr lang="tr-TR" sz="2400" dirty="0"/>
              <a:t>Oyun temelli değerlendirmeler</a:t>
            </a:r>
          </a:p>
          <a:p>
            <a:r>
              <a:rPr lang="tr-TR" sz="2400" dirty="0"/>
              <a:t>Verilen görevleri yerine getirme amaçlı ölçme araçları</a:t>
            </a:r>
          </a:p>
          <a:p>
            <a:r>
              <a:rPr lang="tr-TR" sz="2400" dirty="0"/>
              <a:t>İlkokullarda öğrencilerin Türkçenin doğru ve güzel kullanımını geliştirmek amacıyla dinleme, konuşma, okuma ve yazma becerilerinin izlenmesi ve geliştirilmesine yönelik ölçme araçları kullanılır.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tr-TR" sz="2400" dirty="0" smtClean="0">
                <a:hlinkClick r:id="rId4"/>
              </a:rPr>
              <a:t>https</a:t>
            </a:r>
            <a:r>
              <a:rPr lang="tr-TR" sz="2400" dirty="0">
                <a:hlinkClick r:id="rId4"/>
              </a:rPr>
              <a:t>://</a:t>
            </a:r>
            <a:r>
              <a:rPr lang="tr-TR" sz="2400" dirty="0" smtClean="0">
                <a:hlinkClick r:id="rId4"/>
              </a:rPr>
              <a:t>odsgm.meb.gov.tr/www/sinav-yerine-bicimlendirici-degerlendirmeye-yonelik-ornek-olcme-araclari-yayimlandi/icerik/1062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234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Ortaokul Ve Liselerde Ölçme Ve Değerlendirme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199" y="1609315"/>
            <a:ext cx="10679723" cy="4351338"/>
          </a:xfrm>
        </p:spPr>
        <p:txBody>
          <a:bodyPr>
            <a:noAutofit/>
          </a:bodyPr>
          <a:lstStyle/>
          <a:p>
            <a:r>
              <a:rPr lang="tr-TR" sz="2400" dirty="0"/>
              <a:t>Bir dönemde her dersten </a:t>
            </a:r>
            <a:r>
              <a:rPr lang="tr-TR" sz="2400" dirty="0">
                <a:solidFill>
                  <a:srgbClr val="FF0000"/>
                </a:solidFill>
              </a:rPr>
              <a:t>iki yazılı sınav </a:t>
            </a:r>
            <a:r>
              <a:rPr lang="tr-TR" sz="2400" dirty="0"/>
              <a:t>yapılır. Ancak haftalık ders saat sayısı altı ve üzeri olan derslerde il sınıf/alan zümrelerince karar alınması durumunda üçüncü sınav yapılabilir.</a:t>
            </a:r>
          </a:p>
          <a:p>
            <a:r>
              <a:rPr lang="tr-TR" sz="2400" dirty="0"/>
              <a:t>Ulusal/uluslararası izleme araştırmaları ile merkezî sınavlar haricinde zorunlu hâller dışında yazılı sınav süresi bir ders saatini aşamaz.</a:t>
            </a:r>
          </a:p>
          <a:p>
            <a:r>
              <a:rPr lang="tr-TR" sz="2400" dirty="0"/>
              <a:t>Bir sınıfta bir günde yapılacak yazılı ve uygulamalı sınavların sayısının ikiyi geçmemesi esastır. Ancak zorunlu hâllerde bir sınav daha yapılabilir. (Ülke geneli ve il geneli ortak sınavların yapılacağı tarihte o sınıflarda başka bir sınavın </a:t>
            </a:r>
            <a:r>
              <a:rPr lang="tr-TR" sz="2400" u="sng" dirty="0"/>
              <a:t>yapılmaması</a:t>
            </a:r>
            <a:r>
              <a:rPr lang="tr-TR" sz="2400" dirty="0"/>
              <a:t> gerekmektedir</a:t>
            </a:r>
            <a:r>
              <a:rPr lang="tr-TR" sz="2400" dirty="0" smtClean="0"/>
              <a:t>.)</a:t>
            </a:r>
            <a:endParaRPr lang="tr-TR" sz="24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42944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Ortaokul Ve Liselerde Ölçme Ve Değerlendirme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307591"/>
            <a:ext cx="10679723" cy="5399083"/>
          </a:xfrm>
        </p:spPr>
        <p:txBody>
          <a:bodyPr>
            <a:noAutofit/>
          </a:bodyPr>
          <a:lstStyle/>
          <a:p>
            <a:pPr marL="0" lvl="0" indent="0">
              <a:lnSpc>
                <a:spcPct val="94000"/>
              </a:lnSpc>
              <a:spcAft>
                <a:spcPts val="200"/>
              </a:spcAft>
              <a:buNone/>
            </a:pPr>
            <a:r>
              <a:rPr lang="tr-TR" sz="2200" dirty="0">
                <a:solidFill>
                  <a:srgbClr val="191B0E"/>
                </a:solidFill>
              </a:rPr>
              <a:t>Ülke ya da il/ilçe genelinde yapılacak ortak yazılı sınavlar hariç, okullarda yapılan </a:t>
            </a:r>
            <a:r>
              <a:rPr lang="tr-TR" sz="2200" dirty="0">
                <a:solidFill>
                  <a:srgbClr val="FF0000"/>
                </a:solidFill>
              </a:rPr>
              <a:t>tüm sınavlar (uygulamalı sınavlar hariç)</a:t>
            </a:r>
            <a:r>
              <a:rPr lang="tr-TR" sz="2200" dirty="0">
                <a:solidFill>
                  <a:srgbClr val="191B0E"/>
                </a:solidFill>
              </a:rPr>
              <a:t> </a:t>
            </a:r>
            <a:r>
              <a:rPr lang="tr-TR" sz="2200" dirty="0">
                <a:solidFill>
                  <a:srgbClr val="FF0000"/>
                </a:solidFill>
              </a:rPr>
              <a:t>cevaplarını öğrencilerin oluşturduğu </a:t>
            </a:r>
            <a:r>
              <a:rPr lang="tr-TR" sz="2200" dirty="0">
                <a:solidFill>
                  <a:srgbClr val="191B0E"/>
                </a:solidFill>
              </a:rPr>
              <a:t>ve farklı bilişsel düzeyde kazanımları ölçen maddelerden oluşan yazılı yoklama şeklinde yapılır.</a:t>
            </a:r>
          </a:p>
          <a:p>
            <a:pPr marL="0" lvl="0" indent="0">
              <a:lnSpc>
                <a:spcPct val="94000"/>
              </a:lnSpc>
              <a:spcAft>
                <a:spcPts val="200"/>
              </a:spcAft>
              <a:buNone/>
            </a:pPr>
            <a:r>
              <a:rPr lang="tr-TR" sz="2200" dirty="0">
                <a:solidFill>
                  <a:srgbClr val="191B0E"/>
                </a:solidFill>
              </a:rPr>
              <a:t>Yazılı yoklamalar açık uçlu veya açık uçlu ve kısa cevaplı sorulardan oluşacak şekilde yapılır.</a:t>
            </a:r>
          </a:p>
          <a:p>
            <a:pPr marL="0" lvl="0" indent="0">
              <a:lnSpc>
                <a:spcPct val="150000"/>
              </a:lnSpc>
              <a:spcAft>
                <a:spcPts val="200"/>
              </a:spcAft>
              <a:buNone/>
            </a:pPr>
            <a:r>
              <a:rPr lang="tr-TR" sz="2200" dirty="0">
                <a:solidFill>
                  <a:srgbClr val="191B0E"/>
                </a:solidFill>
              </a:rPr>
              <a:t>Çoktan seçmeli, eşleştirme, doğru/yanlış gibi diğer soru türleri kesinlikle kullanılmaz.</a:t>
            </a:r>
          </a:p>
          <a:p>
            <a:pPr marL="0" lvl="0" indent="0">
              <a:lnSpc>
                <a:spcPct val="94000"/>
              </a:lnSpc>
              <a:spcAft>
                <a:spcPts val="200"/>
              </a:spcAft>
              <a:buNone/>
            </a:pPr>
            <a:r>
              <a:rPr lang="tr-TR" sz="2200" dirty="0">
                <a:solidFill>
                  <a:srgbClr val="191B0E"/>
                </a:solidFill>
              </a:rPr>
              <a:t>Boşluk doldurma kullanılabilir</a:t>
            </a:r>
            <a:r>
              <a:rPr lang="tr-TR" sz="2200" dirty="0" smtClean="0">
                <a:solidFill>
                  <a:srgbClr val="191B0E"/>
                </a:solidFill>
              </a:rPr>
              <a:t>.</a:t>
            </a:r>
            <a:endParaRPr lang="tr-TR" sz="2200" dirty="0">
              <a:solidFill>
                <a:srgbClr val="191B0E"/>
              </a:solidFill>
            </a:endParaRPr>
          </a:p>
          <a:p>
            <a:pPr marL="384048" lvl="0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tr-TR" sz="2200" dirty="0">
                <a:solidFill>
                  <a:srgbClr val="191B0E"/>
                </a:solidFill>
              </a:rPr>
              <a:t>Kısa Cevaplı Maddeler</a:t>
            </a:r>
          </a:p>
          <a:p>
            <a:pPr marL="384048" lvl="0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tr-TR" sz="2200" dirty="0">
                <a:solidFill>
                  <a:srgbClr val="191B0E"/>
                </a:solidFill>
              </a:rPr>
              <a:t>Açık Uçlu </a:t>
            </a:r>
            <a:r>
              <a:rPr lang="tr-TR" sz="2200" dirty="0" smtClean="0">
                <a:solidFill>
                  <a:srgbClr val="191B0E"/>
                </a:solidFill>
              </a:rPr>
              <a:t>Maddeler</a:t>
            </a:r>
            <a:endParaRPr lang="tr-TR" sz="2000" dirty="0">
              <a:solidFill>
                <a:srgbClr val="191B0E"/>
              </a:solidFill>
            </a:endParaRPr>
          </a:p>
          <a:p>
            <a:pPr marL="0" lvl="0" indent="0">
              <a:lnSpc>
                <a:spcPct val="94000"/>
              </a:lnSpc>
              <a:spcAft>
                <a:spcPts val="200"/>
              </a:spcAft>
              <a:buNone/>
            </a:pPr>
            <a:r>
              <a:rPr lang="tr-TR" sz="2200" dirty="0">
                <a:solidFill>
                  <a:srgbClr val="191B0E"/>
                </a:solidFill>
              </a:rPr>
              <a:t>Bakanlık tarafından açık uçlu madde ve kısa cevaplı madde örnekleri yayınlanmıştır</a:t>
            </a:r>
            <a:r>
              <a:rPr lang="tr-TR" sz="2200" dirty="0" smtClean="0">
                <a:solidFill>
                  <a:srgbClr val="191B0E"/>
                </a:solidFill>
              </a:rPr>
              <a:t>.</a:t>
            </a:r>
            <a:endParaRPr lang="tr-TR" sz="2200" dirty="0">
              <a:solidFill>
                <a:srgbClr val="191B0E"/>
              </a:solidFill>
            </a:endParaRPr>
          </a:p>
          <a:p>
            <a:pPr marL="0" lvl="0" indent="0">
              <a:lnSpc>
                <a:spcPct val="94000"/>
              </a:lnSpc>
              <a:spcAft>
                <a:spcPts val="200"/>
              </a:spcAft>
              <a:buNone/>
            </a:pPr>
            <a:r>
              <a:rPr lang="tr-TR" sz="2400" dirty="0">
                <a:solidFill>
                  <a:srgbClr val="191B0E"/>
                </a:solidFill>
                <a:latin typeface="Franklin Gothic Book" panose="020B0503020102020204"/>
                <a:hlinkClick r:id="rId4"/>
              </a:rPr>
              <a:t>https://odsgm.meb.gov.tr/www/ornek-soru-kitapciklari/icerik/1070 </a:t>
            </a:r>
            <a:endParaRPr lang="tr-TR" sz="2400" dirty="0">
              <a:solidFill>
                <a:srgbClr val="191B0E"/>
              </a:solidFill>
              <a:latin typeface="Franklin Gothic Book" panose="020B0503020102020204"/>
            </a:endParaRPr>
          </a:p>
          <a:p>
            <a:endParaRPr lang="tr-TR" sz="24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6151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328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+mn-lt"/>
              </a:rPr>
              <a:t>SIKÇA SORULAN SORULAR</a:t>
            </a:r>
            <a:br>
              <a:rPr lang="tr-TR" sz="3600" b="1" dirty="0" smtClean="0">
                <a:latin typeface="+mn-lt"/>
              </a:rPr>
            </a:br>
            <a:r>
              <a:rPr lang="tr-TR" sz="3600" b="1" dirty="0" smtClean="0">
                <a:latin typeface="+mn-lt"/>
              </a:rPr>
              <a:t>(S.S.S.)</a:t>
            </a:r>
            <a:br>
              <a:rPr lang="tr-TR" sz="3600" b="1" dirty="0" smtClean="0">
                <a:latin typeface="+mn-lt"/>
              </a:rPr>
            </a:br>
            <a:r>
              <a:rPr lang="tr-TR" sz="3600" b="1" dirty="0">
                <a:latin typeface="+mn-lt"/>
              </a:rPr>
              <a:t/>
            </a:r>
            <a:br>
              <a:rPr lang="tr-TR" sz="3600" b="1" dirty="0">
                <a:latin typeface="+mn-lt"/>
              </a:rPr>
            </a:br>
            <a:endParaRPr lang="tr-TR" sz="3600" b="1" dirty="0">
              <a:latin typeface="+mn-lt"/>
            </a:endParaRPr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42474" y="3200400"/>
            <a:ext cx="10789278" cy="1640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212529"/>
                </a:solidFill>
                <a:latin typeface="+mn-lt"/>
              </a:rPr>
              <a:t>9 Eylül 2023 tarihinde yayımlanarak yürürlüğe giren Millî Eğitim Bakanlığı Ölçme ve Değerlendirme Yönetmeliği uyarınca gerçekleştirilecek yazılı ve uygulamalı sınavlara yönelik merak edilen ve sıkça sorulan soruların yanıtları aşağıdaki linkte paylaşıldı.</a:t>
            </a:r>
            <a:endParaRPr lang="tr-TR" sz="2800" b="1" dirty="0">
              <a:latin typeface="+mn-lt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440007" y="5166063"/>
            <a:ext cx="6351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hlinkClick r:id="rId4"/>
              </a:rPr>
              <a:t>http://</a:t>
            </a:r>
            <a:r>
              <a:rPr lang="tr-TR" sz="2800" dirty="0" smtClean="0">
                <a:hlinkClick r:id="rId4"/>
              </a:rPr>
              <a:t>odsgm.meb.gov.tr/www/sss.php</a:t>
            </a:r>
            <a:endParaRPr lang="tr-TR" sz="2800" dirty="0" smtClean="0"/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4706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Ölçme ve Değerlendirme Yönetmeliği </a:t>
            </a:r>
            <a:br>
              <a:rPr lang="tr-TR" sz="3600" b="1" dirty="0" smtClean="0"/>
            </a:br>
            <a:r>
              <a:rPr lang="tr-TR" sz="2400" b="1" dirty="0" smtClean="0"/>
              <a:t>(</a:t>
            </a:r>
            <a:r>
              <a:rPr lang="tr-TR" sz="2000" i="1" dirty="0" smtClean="0"/>
              <a:t>9 </a:t>
            </a:r>
            <a:r>
              <a:rPr lang="tr-TR" sz="2000" i="1" dirty="0"/>
              <a:t>Eylül 2023 tarihli ve 32304 sayılı Resmî </a:t>
            </a:r>
            <a:r>
              <a:rPr lang="tr-TR" sz="2000" i="1" dirty="0" smtClean="0"/>
              <a:t>Gazete</a:t>
            </a:r>
            <a:r>
              <a:rPr lang="tr-TR" sz="2400" b="1" dirty="0" smtClean="0"/>
              <a:t>)</a:t>
            </a:r>
            <a:endParaRPr lang="tr-TR" sz="2400" b="1" dirty="0"/>
          </a:p>
        </p:txBody>
      </p:sp>
      <p:graphicFrame>
        <p:nvGraphicFramePr>
          <p:cNvPr id="8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202783"/>
              </p:ext>
            </p:extLst>
          </p:nvPr>
        </p:nvGraphicFramePr>
        <p:xfrm>
          <a:off x="838200" y="1825625"/>
          <a:ext cx="10515600" cy="4132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99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sınavlarda sorular nasıl olacak?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 öğretim yılına mahsus olmak üzere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Bakanlık, il ve ilçe geneli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yapılacak ortak yazılı sınavlarda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çoktan seçmeli sorular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kullanılacaktır. </a:t>
            </a:r>
          </a:p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Gerekli alt yapı hazırlandıktan sonra bu sınavlarda da açık uçlu sorular kullanılabilecektir.</a:t>
            </a:r>
          </a:p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Bunun dışında kalan tüm ortak yazılı sınavlar ile diğer tüm yazılı sınavların soruları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açık uçlu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veya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açık uçlu ve kısa cevaplı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sorulardan oluşacaktır.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2224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sınavların okul öğretmenleri tarafından yapılması sınavın güvenirliğini olumsuz etkiler mi?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Ülke ve il geneli ortak yazılı sınav uygulamasının okullarda öğretmenler tarafından uygulanan sınavlardan tek farkı soru ve cevap anahtarlarının merkezden hazırlanacak olmasıdır. </a:t>
            </a:r>
            <a:endParaRPr lang="tr-TR" sz="24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Nasıl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ki okulda öğretmenlerimiz kendi yaptıkları sınavın güvenliğini sağlıyorsa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 sınavlar da kendi sınavları olduğundan aynı hassasiyeti göstereceklerdir.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5495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sınavların soru ve cevap anahtarlarını kim hazırlayacak?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Bakanlık (ülke geneli ortak yazılı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sınavlar için )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Ölçme Değerlendirme Merkezi Müdürlüğü (il geneli ortak yazılı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sınavlar için)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İlçe sınıf/alan zümreleri (ilçe geneli ortak yazılı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sınavlar için)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Eğitim kurumu sınıf/alan zümreleri (okul geneli ortak yazılı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sınavlar için)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9931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 soruları hangi kaynaktan hazırlanacaktır?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Ortak yazılı sınav soruları ders kitapları ve kazanımlara göre hazırlanacaktır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27388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sınavlar için öğrencilerin özel bir hazırlık yapması gerekir mi?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Hayır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ortak yazılı sınavların okullardaki ders öğretmenlerince yapılan sınavlardan farkı yoktur. </a:t>
            </a:r>
            <a:endParaRPr lang="tr-TR" sz="24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Soruların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kapsamı ve zorluk derecesi okulda yapılan sınavlarla aynı olacaktır. Bunun için özel bir hazırlığa gerek yoktur. </a:t>
            </a:r>
            <a:endParaRPr lang="tr-TR" sz="24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Öğrencilerin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derslere düzenli devam etmeleri, ders kitaplarında yer alan etkinlik ve sorulara dikkatli bakmaları sınav başarısı için yeterli olacaktır.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40154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  <p:sp>
        <p:nvSpPr>
          <p:cNvPr id="12" name="Unvan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/>
              <a:t>Açık uçlu soru tam olarak nedir?</a:t>
            </a:r>
            <a:endParaRPr lang="tr-TR" sz="3600" b="1" dirty="0"/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838200" y="1609315"/>
            <a:ext cx="686045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/>
              <a:t>Öğrenciye cevap ile ilgili hiçbir seçeneğin sunulmadığı; </a:t>
            </a:r>
            <a:r>
              <a:rPr lang="tr-TR" sz="2400" u="sng" dirty="0" smtClean="0"/>
              <a:t>öğrencinin, cevapları kendisinin oluşturduğu </a:t>
            </a:r>
            <a:r>
              <a:rPr lang="tr-TR" sz="2400" dirty="0" smtClean="0"/>
              <a:t>sorular olarak tanımlanabilir. 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8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sınavlara özel okullar da katılacak mı?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Evet, ortak yazılı sınavlara özel öğretim kurumları da katılacaktır.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Ayrıca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resmî ve özel okulların tamamı Yönetmelikte yer alan tüm maddelere uygun çalışmalar yapacaktır.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39154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Ülke, il ve ilçe geneli yapılacak ortak yazılı sınavlar notla değerlendirilecek mi?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Evet, okulda yapılan tüm sınavlar gibi bu sınavlar da notla değerlendirilecektir.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Sınavların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ağırlığı diğer sınavlarla aynı olacaktır.</a:t>
            </a: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28006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Ülke, il ve ilçe geneli yapılacak ortak yazılı sınavlarda öğrenci ya da okul sıralaması olacak mı?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Hayır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hiçbir şekilde öğrenci ya da okul sıralaması yapılmayacaktır.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Öğrenci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toplu listeleri yayımlanmayacak; okul, sınıf ve şube karşılaştırması yapılmayacaktır.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29350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sınavların yapılacağı tarihlerde okullarda başka sınavlar yapılabilecek mi?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7584831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Ülke, il ve ilçe geneli ortak yazılı sınavların yapılacağı tarihlerde 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başka hiçbir dersin sınavı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yapılmayacaktır. </a:t>
            </a:r>
            <a:endParaRPr lang="tr-TR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tr-TR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  <a:r>
              <a:rPr lang="tr-TR" sz="2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Ülke Geneli:</a:t>
            </a:r>
            <a:endParaRPr lang="tr-TR" sz="2400" b="1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6. Sınıf </a:t>
            </a:r>
            <a:r>
              <a:rPr lang="tr-TR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Türkçe - Matematik dersleri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26 </a:t>
            </a:r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Aralık 2023 Salı</a:t>
            </a:r>
            <a:endParaRPr lang="tr-TR" sz="2400" b="1" dirty="0">
              <a:solidFill>
                <a:srgbClr val="FF0000">
                  <a:alpha val="8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9. Sınıf </a:t>
            </a:r>
            <a:r>
              <a:rPr lang="tr-TR" sz="2400" b="1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Türk Dili ve Edebiyatı - Matematik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27 </a:t>
            </a:r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Aralık 2023 Çarşamba</a:t>
            </a:r>
            <a:endParaRPr lang="tr-TR" sz="2400" b="1" dirty="0" smtClean="0">
              <a:solidFill>
                <a:srgbClr val="FF0000">
                  <a:alpha val="8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tr-TR" sz="2400" b="1" u="sng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İl Geneli:</a:t>
            </a:r>
            <a:endParaRPr lang="tr-TR" sz="2400" b="1" u="sng" dirty="0" smtClean="0">
              <a:solidFill>
                <a:srgbClr val="FF0000">
                  <a:alpha val="8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7. Sınıf </a:t>
            </a:r>
            <a:r>
              <a:rPr lang="tr-TR" sz="2400" b="1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Fen Bilimleri </a:t>
            </a:r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26 </a:t>
            </a:r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Aralık 2023 Salı</a:t>
            </a:r>
            <a:endParaRPr lang="tr-TR" sz="2400" b="1" dirty="0">
              <a:solidFill>
                <a:srgbClr val="FF0000">
                  <a:alpha val="8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92" y="1311157"/>
            <a:ext cx="2880453" cy="4651385"/>
          </a:xfrm>
        </p:spPr>
      </p:pic>
    </p:spTree>
    <p:extLst>
      <p:ext uri="{BB962C8B-B14F-4D97-AF65-F5344CB8AC3E}">
        <p14:creationId xmlns:p14="http://schemas.microsoft.com/office/powerpoint/2010/main" val="28615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Sonuç Odaklı Değil Süreç Odaklı Ölçme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İlkokul 4. sınıf düzeyinde yazılı sınav uygulaması yapılmayacak.</a:t>
            </a:r>
          </a:p>
          <a:p>
            <a:pPr>
              <a:spcAft>
                <a:spcPts val="800"/>
              </a:spcAft>
            </a:pP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sınıflarda ders notları </a:t>
            </a:r>
            <a:r>
              <a:rPr lang="tr-TR" sz="2200" b="1" kern="100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öğrencinin gelişim düzeyine göre </a:t>
            </a: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verilecek.</a:t>
            </a:r>
          </a:p>
          <a:p>
            <a:pPr>
              <a:spcAft>
                <a:spcPts val="800"/>
              </a:spcAft>
            </a:pP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öncesi ve ilkokul 1, 2, 3 ve 4 üncü sınıflarda öğrencilerin akademik ve sosyal gelişimi sürekli takip edilecek. 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4"/>
            <a:ext cx="3627692" cy="4353230"/>
          </a:xfrm>
        </p:spPr>
      </p:pic>
    </p:spTree>
    <p:extLst>
      <p:ext uri="{BB962C8B-B14F-4D97-AF65-F5344CB8AC3E}">
        <p14:creationId xmlns:p14="http://schemas.microsoft.com/office/powerpoint/2010/main" val="36123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sınavların yapılacağı tarihlerde okullar tatil edilecek mi?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Hayır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ortak yazılı sınavların yapılacağı gün ve saatlerde eğitim öğretime devam edilecektir.</a:t>
            </a: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28327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Sınavlar sonrasında ders öğretmenlerince sınav analizi yapılacak mı?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Evet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her sınav sonrasında sınav analizi yapılarak öğrenci, sınıf ve okul genelinde ortak öğrenme eksikliği veya öğrenme eksikliği ve yanlış öğrenme varsa bunların telafi edilmesi amacıyla öğrencilere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geri bildirim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verilecektir.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8920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>Ortak yazılı sınavların değerlendirmesi nasıl yapılacak? Burada kopya ve diğer olumsuz uygulamaların önüne nasıl geçilecek?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Sınavın uygulama aşaması ders öğretmeni tarafından yapılacak.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Öğretmen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yaptığı sınavlarda kopya çektirmediği gibi ortak yazılı sınavlarda da aynı şekilde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sınavın güvenliğini kendisi sağlayacaktır. </a:t>
            </a:r>
            <a:endParaRPr lang="tr-TR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Yanlış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cevap doğru cevabın puanını etkilemeyecek.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Değerlendirme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eğitim kurumu sınıf/alan zümreleri, Ölçme Değerlendirme Merkezi Müdürlükleri tarafından yapılacaktır.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38888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Ortak yazılı sınavların notları nasıl açıklanacak?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Öğrenci, 100 üzerinden aldığı puanı daha önceden olduğu gibi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e-Okul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sistemi üzerinden görecek.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/>
              <a:t>(Yönerge) Sonuçlar </a:t>
            </a:r>
            <a:r>
              <a:rPr lang="tr-TR" sz="2400" dirty="0"/>
              <a:t>ilgili dersin öğretmeni tarafından e-Okuldaki öğretmen not çizelgesi bölümüne girilir. </a:t>
            </a: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6756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Ülke, il ve ilçe geneli ortak yazılı sınavlarda tüm lise türlerine aynı soru mu sorulacak?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Sorular kazanımın gerektirdiği özelliğe göre hazırlanacaktır.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Burada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amaç kazanımın doğru ölçülmesidir. Okul türlerinde aynı konu ve kazanımın olması durumunda aynı sorular sorulacaktır.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Kazanımın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değişmesi durumunda sadece ilgili kazanımlar için farklı soru sorulacaktır.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20792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Ülke, il ve ilçe geneli ortak yazılı sınav ikili eğitim yapılan okullarda aynı saatte mi yapılacak?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Hayır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sınav öğrencinin kendi okul saatinde yapılacaktır.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İkili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eğitim yapılan okullar için aynı güçlük düzeyinde farklı sorular sorulacaktır.</a:t>
            </a:r>
          </a:p>
          <a:p>
            <a:pPr marL="0" indent="0">
              <a:buNone/>
            </a:pP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7895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Ülke, il ve ilçe geneli yapılan ortak yazılı sınavların zorluk derecesi nasıl olacaktır?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Ortak yazılı sınavların öğretmenler tarafından uygulanan sınavlardan tek farkı soru ve cevap anahtarlarının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merkezden hazırlanacak olmasıdır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bağlamda zorluk derecesi öğretmenler tarafından yapılan sınavlar gibi olacaktır.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39315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Ortak yazılı sınavlara katılamayan öğrenciler için mazeret sınavı yapılacak mı?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Evet, mazereti nedeniyle bu sınavlara katılamayan öğrencilere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mazeret sınavları yapılacaktır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429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Ortak yazılı sınavların ayrıntıları için kılavuz hazırlanacak mı?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Evet, ortak yazılı sınavlara ilişkin süreçlerin yer aldığı kılavuz yayımlanacaktır.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Ülke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geneli ortak yazılı sınav kılavuzu Bakanlık tarafından, il ve ilçe geneli ortak yazılı sınav kılavuzu ise millî eğitim müdürlükleri tarafından hazırlanacaktır.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3593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Ülke genelinde sınav haftası uygulamasına mı geçildi?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Evet, tüm öğretim kademelerinde yazılı sınavlar Yönetmelikte belirlenen tarihlerde yapılacaktır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Mücbir sebeplerle değişiklik olabilir.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dönem 1. sınavlar:</a:t>
            </a:r>
            <a:b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Ekim ayı son haftası – Kasım ayı ilk haftası,</a:t>
            </a:r>
          </a:p>
          <a:p>
            <a:pPr>
              <a:spcAft>
                <a:spcPts val="800"/>
              </a:spcAft>
            </a:pPr>
            <a: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dönem 2. sınavlar:</a:t>
            </a:r>
            <a:b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Aralık ayı son haftası - Ocak ayı ilk haftası,</a:t>
            </a:r>
          </a:p>
          <a:p>
            <a:pPr>
              <a:spcAft>
                <a:spcPts val="800"/>
              </a:spcAft>
            </a:pPr>
            <a: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dönem 1. sınavlar:</a:t>
            </a:r>
            <a:b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 ayı son haftası - Nisan ayı ilk haftası,</a:t>
            </a:r>
          </a:p>
          <a:p>
            <a:pPr>
              <a:spcAft>
                <a:spcPts val="800"/>
              </a:spcAft>
            </a:pPr>
            <a: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dönem 2. sınavlar:</a:t>
            </a:r>
            <a:b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Mayıs ayı son haftası - Haziran ayı ilk haftası</a:t>
            </a:r>
            <a:endParaRPr lang="tr-TR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627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err="1" smtClean="0"/>
              <a:t>Türkçe’de</a:t>
            </a:r>
            <a:r>
              <a:rPr lang="tr-TR" sz="3600" b="1" dirty="0" smtClean="0"/>
              <a:t> Dört Dil Becerisi Geliştirilecek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Öğrencilerin </a:t>
            </a: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Türkçenin doğru ve güzel kullanımını geliştirmek amacıyla </a:t>
            </a: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çalışmalar düzenlenecek.</a:t>
            </a:r>
          </a:p>
          <a:p>
            <a:pPr>
              <a:spcAft>
                <a:spcPts val="800"/>
              </a:spcAft>
            </a:pP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kapsamda dinleme</a:t>
            </a: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konuşma, okuma ve yazma becerilerinin izlenmesi ve geliştirilmesine yönelik özel olarak geliştirilen ölçme araçları kullanılacak.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4"/>
            <a:ext cx="3627691" cy="4353230"/>
          </a:xfrm>
        </p:spPr>
      </p:pic>
    </p:spTree>
    <p:extLst>
      <p:ext uri="{BB962C8B-B14F-4D97-AF65-F5344CB8AC3E}">
        <p14:creationId xmlns:p14="http://schemas.microsoft.com/office/powerpoint/2010/main" val="35075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Derslerden her dönem kaç sınav yapılacaktır?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Derslerden bir dönemde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iki sınav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yapılacaktır.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Ancak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il sınıf/alan zümrelerince dönem başında gerekçesiyle birlikte karar alınması durumunda haftalık ders saat sayısı altı ve üzeri olan derslerde üçüncü bir sınav da yapılabilecektir.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Üçüncü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sınavın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yapılıp yapılmayacağı, yapılacaksa ne zaman yapılacağı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il sınıf/alan zümrelerince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belirlenecektir.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8624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Türkçe, Türk dili ve edebiyatı ve yabancı dil derslerinin sınavları nasıl yapılacak?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Türkçe, Türk dili ve edebiyatı ve yabancı dil derslerinin sınavları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yazılı ve uygulamalı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olmak üzere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iki aşamada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yapılacaktır.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derslerin önce yazılı sınavları sonra her öğrenci için yeteri zaman ayrılacak şekilde ders öğretmeni tarafından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dinleme ve konuşma becerilerini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ölçecek şekilde uygulama sınavları yapılacaktır.</a:t>
            </a: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34075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Türkçe, Türk dili ve edebiyatı ve yabancı dil derslerinin sınavları nasıl puanlanacak?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Uygulamalı sınavlar dinleme ve konuşma becerilerini ölçecek şekilde yapılacaktır. Dinleme ve konuşma becerilerini ölçen sınavlar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ayrı ayrı puanlanacaktır. </a:t>
            </a:r>
          </a:p>
          <a:p>
            <a:r>
              <a:rPr lang="tr-TR" sz="2400" dirty="0"/>
              <a:t>Türkçe ve yabancı dil derslerinin sınav puanları; yazılı sınavın %50’si, dinleme sınavının %25’i ve konuşma sınavının %25’i alınarak hesaplanır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Türk dili ve edebiyatı dersinin sınav puanları; yazılı sınavın %70’i, dinleme sınavının %15’i ve konuşma sınavının %15’i alınarak hesaplanır.</a:t>
            </a: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12810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Kısa süreli sınavlar nedir?</a:t>
            </a:r>
          </a:p>
        </p:txBody>
      </p:sp>
      <p:sp>
        <p:nvSpPr>
          <p:cNvPr id="12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Öğretmenler tarafından öğrenciye anında geri bildirim vermek amacıyla ünite/tema ve/veya konu sonlarında ya da kritik kazanımları ölçmek için yapılan sınavlardır.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Kısa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süreli sınavlar notla değerlendirilmeyecektir.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Kısa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süreli sınavlarda farklı soru türleri kullanılabilir.</a:t>
            </a:r>
          </a:p>
          <a:p>
            <a:pPr marL="0" indent="0">
              <a:buNone/>
            </a:pP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290931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Kaynaştırma/bütünleştirme yoluyla eğitim ve öğretimlerine devam eden öğrencilerin sınavları nasıl yapılacak?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Kaynaştırma/bütünleştirme yoluyla eğitim ve öğretimlerine devam eden öğrencilere yönelik ölçme ve değerlendirmede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Bireyselleştirilmiş Eğitim Programı (BEP) esas alınacaktır. </a:t>
            </a:r>
            <a:endParaRPr lang="tr-TR" sz="2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Bu öğrencilerin ortak yazılı sınavlara katılımıyla ilgili süreçlerden okul müdürlükleri sorumlu olacaktır.</a:t>
            </a: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26983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İlkokullarda sınav yapılacak mı? Çoktan seçmeli soruların yer aldığı test sınavları yapılabilecek mi?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İlkokullarda; kısa süreli, </a:t>
            </a:r>
            <a:r>
              <a:rPr lang="tr-TR" sz="24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hazırbulunuşluk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, deneme ve tarama sınavları da dâhil hiçbir ad altında sınav yapılamayacak.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Süreç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odaklı değerlendirmeye yönelik hazırlanan ölçme araçlarında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çoktan seçmeli sorular kullanılmayacak.</a:t>
            </a: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34332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/>
              <a:t>Yeni nesil mantık muhakeme sorusu anlayışı değişecek mi?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Hayır,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tam tersine mantık muhakeme becerileri açık uçlu sorular ile daha kolay yoklanır hâle gelecektir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55609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sz="3600" b="1" dirty="0"/>
              <a:t>Ortak yazılı sınavlarda açık uçlu soru kullanılması öğrencilerin çoktan seçmeli sorulardan oluşan sınavlara hazırlanmalarına engel olur mu?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2013437"/>
            <a:ext cx="6860458" cy="3947215"/>
          </a:xfrm>
        </p:spPr>
        <p:txBody>
          <a:bodyPr>
            <a:noAutofit/>
          </a:bodyPr>
          <a:lstStyle/>
          <a:p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am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aksine açık uçlu sorulara cevap verme öğrencinin üst düzey düşünme becerilerini artıracak ve düşündüklerini bir bilgi etrafında toplayıp yazılı olarak dile getirme davranışını geliştirecektir. </a:t>
            </a:r>
            <a:endParaRPr lang="tr-TR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Bu </a:t>
            </a:r>
            <a:r>
              <a:rPr lang="tr-T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becerisi gelişen öğrenciler test sınavlarında daha başarılı olacaktır</a:t>
            </a:r>
            <a:r>
              <a:rPr lang="tr-TR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5"/>
            <a:ext cx="3627689" cy="4353227"/>
          </a:xfrm>
        </p:spPr>
      </p:pic>
    </p:spTree>
    <p:extLst>
      <p:ext uri="{BB962C8B-B14F-4D97-AF65-F5344CB8AC3E}">
        <p14:creationId xmlns:p14="http://schemas.microsoft.com/office/powerpoint/2010/main" val="37470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 flipH="1">
            <a:off x="611205" y="1600201"/>
            <a:ext cx="11087100" cy="1758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611205" y="5663102"/>
            <a:ext cx="11152474" cy="192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00" y="5160375"/>
            <a:ext cx="979606" cy="979606"/>
          </a:xfrm>
          <a:prstGeom prst="rect">
            <a:avLst/>
          </a:prstGeom>
          <a:effectLst>
            <a:outerShdw blurRad="393700" dist="25400" dir="3840000" algn="ctr" rotWithShape="0">
              <a:schemeClr val="accent1">
                <a:lumMod val="75000"/>
                <a:alpha val="86000"/>
              </a:schemeClr>
            </a:outerShdw>
          </a:effectLst>
        </p:spPr>
      </p:pic>
      <p:sp>
        <p:nvSpPr>
          <p:cNvPr id="13" name="Metin kutusu 12"/>
          <p:cNvSpPr txBox="1"/>
          <p:nvPr/>
        </p:nvSpPr>
        <p:spPr>
          <a:xfrm>
            <a:off x="481310" y="2993139"/>
            <a:ext cx="1077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/>
              <a:t>TEŞEKKÜRLER</a:t>
            </a:r>
            <a:endParaRPr lang="tr-TR" sz="48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500560" y="6111325"/>
            <a:ext cx="1077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19 Ekim 2023</a:t>
            </a:r>
            <a:endParaRPr lang="tr-TR" sz="2000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542" y="-217955"/>
            <a:ext cx="1648522" cy="213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Getirilen Önemli Yenilikler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Uygulamalı sınavlar hariç, öğretmenlerin ortak değerlendirme yapabilmelerine imkan vermek üzere birden </a:t>
            </a: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fazla </a:t>
            </a: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şubede okutulan derslerin sınavları ortak yapılacak.</a:t>
            </a:r>
            <a:endParaRPr lang="tr-TR" sz="2200" kern="1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Okullarda öğretmenler tarafından yapılacak yazılı sınavlarda </a:t>
            </a:r>
            <a:r>
              <a:rPr lang="tr-TR" sz="2200" b="1" kern="100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açık uçlu </a:t>
            </a: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200" b="1" kern="100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kısa cevaplı sorular</a:t>
            </a:r>
            <a:r>
              <a:rPr lang="tr-TR" sz="2200" b="1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kullanılacak.</a:t>
            </a:r>
            <a:endParaRPr lang="tr-TR" sz="2200" kern="1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Ülke, il/ilçe ve okul genelinde ortak yazılı sınavlar yapılacak.</a:t>
            </a:r>
            <a:endParaRPr lang="tr-TR" sz="2200" kern="1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Okullarda süreç odaklı değerlendirme ön plana alınacak.</a:t>
            </a:r>
            <a:endParaRPr lang="tr-TR" sz="2200" kern="1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tr-TR" sz="2200" kern="1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Eğitimdeki gelişmeler sürekli izlenecek</a:t>
            </a:r>
            <a:r>
              <a:rPr lang="tr-TR" sz="22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sz="2200" kern="1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4"/>
            <a:ext cx="3627692" cy="4353231"/>
          </a:xfrm>
        </p:spPr>
      </p:pic>
    </p:spTree>
    <p:extLst>
      <p:ext uri="{BB962C8B-B14F-4D97-AF65-F5344CB8AC3E}">
        <p14:creationId xmlns:p14="http://schemas.microsoft.com/office/powerpoint/2010/main" val="12137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Okullarda Sınav Haftası Uygulamasına Geçildi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198" y="1475240"/>
            <a:ext cx="10837987" cy="4954435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Sınavların hangi tarihlerde yapılacağı öğretim yılı başında ilan edilecek.</a:t>
            </a:r>
            <a:endParaRPr lang="tr-TR" sz="2000" kern="1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dönem 1. sınavlar:</a:t>
            </a:r>
            <a:b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Ekim ayı son haftası – Kasım ayı ilk haftası, (</a:t>
            </a:r>
            <a:r>
              <a:rPr lang="tr-TR" sz="2000" kern="100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Ekim-10 Kasım 2023</a:t>
            </a: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sz="1050" b="1" i="1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18.10.2023 tarihli resmi yazı ile güncelleme</a:t>
            </a:r>
            <a:endParaRPr lang="tr-TR" sz="1000" b="1" i="1" kern="1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dönem 2. sınavlar:</a:t>
            </a:r>
            <a:b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Aralık ayı son haftası - Ocak ayı ilk haftası, (</a:t>
            </a:r>
            <a:r>
              <a:rPr lang="tr-TR" sz="2000" kern="100" dirty="0" smtClean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Aralık 2023-5 Ocak 2024</a:t>
            </a: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dönem 1. sınavlar:</a:t>
            </a:r>
            <a:b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 ayı son haftası - Nisan ayı ilk haftası,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25 </a:t>
            </a:r>
            <a:r>
              <a:rPr 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Mart-5 Nisan </a:t>
            </a:r>
            <a:r>
              <a:rPr lang="tr-TR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2024</a:t>
            </a:r>
            <a:r>
              <a:rPr lang="tr-TR" sz="2000" dirty="0" smtClean="0">
                <a:cs typeface="Arial" panose="020B0604020202020204" pitchFamily="34" charset="0"/>
              </a:rPr>
              <a:t>)</a:t>
            </a:r>
            <a:endParaRPr lang="tr-TR" sz="2000" kern="1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dönem 2. sınavlar:</a:t>
            </a:r>
            <a:b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000" kern="1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Mayıs ayı son haftası - Haziran ayı ilk haftası,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27 </a:t>
            </a:r>
            <a:r>
              <a:rPr lang="tr-TR" sz="2000" dirty="0">
                <a:solidFill>
                  <a:srgbClr val="FF0000"/>
                </a:solidFill>
                <a:cs typeface="Arial" panose="020B0604020202020204" pitchFamily="34" charset="0"/>
              </a:rPr>
              <a:t>Mayıs-7 Haziran </a:t>
            </a:r>
            <a:r>
              <a:rPr lang="tr-TR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2024</a:t>
            </a:r>
            <a:r>
              <a:rPr lang="tr-TR" sz="2000" dirty="0" smtClean="0">
                <a:cs typeface="Arial" panose="020B0604020202020204" pitchFamily="34" charset="0"/>
              </a:rPr>
              <a:t>)</a:t>
            </a:r>
          </a:p>
          <a:p>
            <a:pPr lvl="1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Sınav tarihleri, öğretim yılı başında(dönemlik), okullar tarafından e-Okulda ilan edilir. </a:t>
            </a:r>
          </a:p>
          <a:p>
            <a:pPr lvl="1"/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Mesleki ve teknik ortaöğretim kurumlarından, 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yoğunlaştırılmış eğitim programı uygulanan sınıflar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işletmelerde mesleki eğitime öğrenci gönderilen sınıflarda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mesleki eğitim merkezlerinde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sınav tarihleri ilgili okul/kurumlarca belirlenir. </a:t>
            </a:r>
          </a:p>
          <a:p>
            <a:pPr>
              <a:spcAft>
                <a:spcPts val="800"/>
              </a:spcAft>
            </a:pPr>
            <a:endParaRPr lang="tr-TR" sz="2000" kern="100" dirty="0" smtClean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Okullarda Sınav Haftası Uygulamasına Geçildi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Sınav haftasında okullarda ders işlenmeye devam edilecek.</a:t>
            </a:r>
            <a:endParaRPr lang="tr-TR" sz="2400" dirty="0" smtClean="0">
              <a:solidFill>
                <a:srgbClr val="FF0000">
                  <a:alpha val="80000"/>
                </a:srgb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2400" b="1" dirty="0" smtClean="0">
                <a:solidFill>
                  <a:srgbClr val="FF0000">
                    <a:alpha val="80000"/>
                  </a:srgb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Her dersten dönemde iki sınav yapılacak. </a:t>
            </a:r>
          </a:p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Haftalık ders saat sayısı </a:t>
            </a:r>
            <a:r>
              <a:rPr lang="tr-TR" sz="2400" b="1" dirty="0" smtClean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altı ve üzeri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olan derslerde il sınıf/alan zümrelerince karar alınması durumunda </a:t>
            </a:r>
            <a:r>
              <a:rPr lang="tr-TR" sz="2400" b="1" dirty="0" smtClean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üçüncü sınav </a:t>
            </a:r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yapılabilecek.</a:t>
            </a:r>
            <a:endParaRPr lang="tr-TR" sz="2400" dirty="0">
              <a:solidFill>
                <a:schemeClr val="tx1">
                  <a:alpha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4"/>
            <a:ext cx="3627692" cy="4353230"/>
          </a:xfrm>
        </p:spPr>
      </p:pic>
    </p:spTree>
    <p:extLst>
      <p:ext uri="{BB962C8B-B14F-4D97-AF65-F5344CB8AC3E}">
        <p14:creationId xmlns:p14="http://schemas.microsoft.com/office/powerpoint/2010/main" val="21686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Öğrencilerin Konu Kazanım Eksikliği Tespit Edilecek Ve Sınıf İçi Telafi Uygulamaları Yapılacak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6860458" cy="435133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Her sınavdan sonra öğrencilerin eksikliklerinin tespit edilmesi için sınav analizleri yapılacak. </a:t>
            </a:r>
            <a:endParaRPr lang="tr-TR" sz="24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Konu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 kazanım eksikliği görülen öğrencilerin durumları, ders öğretmeni ve eğitim kurumu sınıf/alan zümreleri tarafından yeniden değerlendirilerek, sınıf içi telafi uygulaması yapılacak.</a:t>
            </a:r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656" y="1609314"/>
            <a:ext cx="3627691" cy="4353229"/>
          </a:xfrm>
        </p:spPr>
      </p:pic>
    </p:spTree>
    <p:extLst>
      <p:ext uri="{BB962C8B-B14F-4D97-AF65-F5344CB8AC3E}">
        <p14:creationId xmlns:p14="http://schemas.microsoft.com/office/powerpoint/2010/main" val="16037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567891" y="0"/>
            <a:ext cx="28875" cy="59484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/>
          <p:cNvCxnSpPr/>
          <p:nvPr/>
        </p:nvCxnSpPr>
        <p:spPr>
          <a:xfrm flipH="1">
            <a:off x="1039528" y="6400801"/>
            <a:ext cx="11152474" cy="192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7" y="6045707"/>
            <a:ext cx="721896" cy="721896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285115" y="6429676"/>
            <a:ext cx="183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200" b="1" dirty="0">
                <a:solidFill>
                  <a:srgbClr val="027AB7"/>
                </a:solidFill>
              </a:rPr>
              <a:t>k</a:t>
            </a:r>
            <a:r>
              <a:rPr lang="tr-TR" sz="1200" b="1" dirty="0" smtClean="0">
                <a:solidFill>
                  <a:srgbClr val="027AB7"/>
                </a:solidFill>
              </a:rPr>
              <a:t>irikkaleodm.meb.gov.tr</a:t>
            </a:r>
            <a:endParaRPr lang="tr-TR" sz="1200" b="1" dirty="0">
              <a:solidFill>
                <a:srgbClr val="027AB7"/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Sınavlarda Soru Dağılımları Konu Soru Dağılım Tablosuna Göre Hazırlanacak</a:t>
            </a:r>
            <a:endParaRPr lang="tr-TR" sz="3600" b="1" dirty="0"/>
          </a:p>
        </p:txBody>
      </p:sp>
      <p:sp>
        <p:nvSpPr>
          <p:cNvPr id="8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609315"/>
            <a:ext cx="5836920" cy="4351338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Sene başında sınavlarda </a:t>
            </a:r>
            <a:r>
              <a:rPr lang="tr-TR" sz="2400" b="1" dirty="0">
                <a:solidFill>
                  <a:srgbClr val="FF0000">
                    <a:alpha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hangi konu/kazanımdan kaç tane soru sorulacağı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öğrencilerle paylaşılacak. </a:t>
            </a:r>
            <a:endParaRPr lang="tr-TR" sz="24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Okullarda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yapılacak ortak yazılı sınavların soruları konu soru dağılım tablosuna göre hazırlanacak. </a:t>
            </a:r>
            <a:endParaRPr lang="tr-TR" sz="2400" dirty="0" smtClean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tr-TR" sz="2400" dirty="0" smtClean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Konu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soru dağılım tablosu il sınıf/alan zümreleri ve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Ölçme Değerlendirme Merkezi Müdürlüğü ile </a:t>
            </a:r>
            <a:r>
              <a:rPr lang="tr-TR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birlikte hazırlanacak.</a:t>
            </a:r>
            <a:endParaRPr lang="tr-TR" sz="2400" dirty="0">
              <a:solidFill>
                <a:schemeClr val="tx1">
                  <a:alpha val="8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İçerik Yer Tutucusu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1700312"/>
            <a:ext cx="5301052" cy="40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2976</Words>
  <Application>Microsoft Office PowerPoint</Application>
  <PresentationFormat>Geniş ekran</PresentationFormat>
  <Paragraphs>331</Paragraphs>
  <Slides>48</Slides>
  <Notes>48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Franklin Gothic Book</vt:lpstr>
      <vt:lpstr>Times New Roman</vt:lpstr>
      <vt:lpstr>Office Teması</vt:lpstr>
      <vt:lpstr>PowerPoint Sunusu</vt:lpstr>
      <vt:lpstr>Ölçme ve Değerlendirme Yönetmeliği  (9 Eylül 2023 tarihli ve 32304 sayılı Resmî Gazete)</vt:lpstr>
      <vt:lpstr>Sonuç Odaklı Değil Süreç Odaklı Ölçme</vt:lpstr>
      <vt:lpstr>Türkçe’de Dört Dil Becerisi Geliştirilecek</vt:lpstr>
      <vt:lpstr>Getirilen Önemli Yenilikler</vt:lpstr>
      <vt:lpstr>Okullarda Sınav Haftası Uygulamasına Geçildi</vt:lpstr>
      <vt:lpstr>Okullarda Sınav Haftası Uygulamasına Geçildi</vt:lpstr>
      <vt:lpstr>Öğrencilerin Konu Kazanım Eksikliği Tespit Edilecek Ve Sınıf İçi Telafi Uygulamaları Yapılacak</vt:lpstr>
      <vt:lpstr>Sınavlarda Soru Dağılımları Konu Soru Dağılım Tablosuna Göre Hazırlanacak</vt:lpstr>
      <vt:lpstr>Dil Sınavları Uygulamalı Olarak Yapılacak</vt:lpstr>
      <vt:lpstr>Konu Soru Dağılım Tabloları İl Zümreleri ve ÖDM ile hazırlandı</vt:lpstr>
      <vt:lpstr>Bakanlığımızca Yayımlanan Ortak Sınav Tarihleri</vt:lpstr>
      <vt:lpstr>İl Genelinde Ortak Yapılması Kararlaştırılan Sınav Tarihi</vt:lpstr>
      <vt:lpstr>Okul Genelindeki Ortak Sınavlar</vt:lpstr>
      <vt:lpstr>Okul Genelindeki Ortak Sınavlar</vt:lpstr>
      <vt:lpstr>Okul Öncesi Ve İlkokullarda Ölçme Ve Değerlendirme</vt:lpstr>
      <vt:lpstr>Ortaokul Ve Liselerde Ölçme Ve Değerlendirme</vt:lpstr>
      <vt:lpstr>Ortaokul Ve Liselerde Ölçme Ve Değerlendirme</vt:lpstr>
      <vt:lpstr>SIKÇA SORULAN SORULAR (S.S.S.)  </vt:lpstr>
      <vt:lpstr>Ortak yazılı sınavlarda sorular nasıl olacak?</vt:lpstr>
      <vt:lpstr>Ortak yazılı sınavların okul öğretmenleri tarafından yapılması sınavın güvenirliğini olumsuz etkiler mi?</vt:lpstr>
      <vt:lpstr>Ortak yazılı sınavların soru ve cevap anahtarlarını kim hazırlayacak?</vt:lpstr>
      <vt:lpstr>Ortak yazılı sınav soruları hangi kaynaktan hazırlanacaktır?</vt:lpstr>
      <vt:lpstr>Ortak yazılı sınavlar için öğrencilerin özel bir hazırlık yapması gerekir mi?</vt:lpstr>
      <vt:lpstr>PowerPoint Sunusu</vt:lpstr>
      <vt:lpstr>Ortak yazılı sınavlara özel okullar da katılacak mı?</vt:lpstr>
      <vt:lpstr>Ülke, il ve ilçe geneli yapılacak ortak yazılı sınavlar notla değerlendirilecek mi?</vt:lpstr>
      <vt:lpstr>Ülke, il ve ilçe geneli yapılacak ortak yazılı sınavlarda öğrenci ya da okul sıralaması olacak mı?</vt:lpstr>
      <vt:lpstr>Ortak yazılı sınavların yapılacağı tarihlerde okullarda başka sınavlar yapılabilecek mi?</vt:lpstr>
      <vt:lpstr>Ortak yazılı sınavların yapılacağı tarihlerde okullar tatil edilecek mi?</vt:lpstr>
      <vt:lpstr>Sınavlar sonrasında ders öğretmenlerince sınav analizi yapılacak mı?</vt:lpstr>
      <vt:lpstr>Ortak yazılı sınavların değerlendirmesi nasıl yapılacak? Burada kopya ve diğer olumsuz uygulamaların önüne nasıl geçilecek?</vt:lpstr>
      <vt:lpstr>Ortak yazılı sınavların notları nasıl açıklanacak?</vt:lpstr>
      <vt:lpstr>Ülke, il ve ilçe geneli ortak yazılı sınavlarda tüm lise türlerine aynı soru mu sorulacak?</vt:lpstr>
      <vt:lpstr>Ülke, il ve ilçe geneli ortak yazılı sınav ikili eğitim yapılan okullarda aynı saatte mi yapılacak?</vt:lpstr>
      <vt:lpstr>Ülke, il ve ilçe geneli yapılan ortak yazılı sınavların zorluk derecesi nasıl olacaktır?</vt:lpstr>
      <vt:lpstr>Ortak yazılı sınavlara katılamayan öğrenciler için mazeret sınavı yapılacak mı?</vt:lpstr>
      <vt:lpstr>Ortak yazılı sınavların ayrıntıları için kılavuz hazırlanacak mı?</vt:lpstr>
      <vt:lpstr>Ülke genelinde sınav haftası uygulamasına mı geçildi?</vt:lpstr>
      <vt:lpstr>Derslerden her dönem kaç sınav yapılacaktır?</vt:lpstr>
      <vt:lpstr>Türkçe, Türk dili ve edebiyatı ve yabancı dil derslerinin sınavları nasıl yapılacak?</vt:lpstr>
      <vt:lpstr>Türkçe, Türk dili ve edebiyatı ve yabancı dil derslerinin sınavları nasıl puanlanacak?</vt:lpstr>
      <vt:lpstr>Kısa süreli sınavlar nedir?</vt:lpstr>
      <vt:lpstr>Kaynaştırma/bütünleştirme yoluyla eğitim ve öğretimlerine devam eden öğrencilerin sınavları nasıl yapılacak?</vt:lpstr>
      <vt:lpstr>İlkokullarda sınav yapılacak mı? Çoktan seçmeli soruların yer aldığı test sınavları yapılabilecek mi?</vt:lpstr>
      <vt:lpstr>Yeni nesil mantık muhakeme sorusu anlayışı değişecek mi?</vt:lpstr>
      <vt:lpstr>Ortak yazılı sınavlarda açık uçlu soru kullanılması öğrencilerin çoktan seçmeli sorulardan oluşan sınavlara hazırlanmalarına engel olur mu?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SahinOZBILICI</dc:creator>
  <cp:lastModifiedBy>Windows Kullanıcısı</cp:lastModifiedBy>
  <cp:revision>66</cp:revision>
  <dcterms:created xsi:type="dcterms:W3CDTF">2023-09-27T11:37:02Z</dcterms:created>
  <dcterms:modified xsi:type="dcterms:W3CDTF">2023-10-19T08:48:21Z</dcterms:modified>
</cp:coreProperties>
</file>